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6" r:id="rId6"/>
    <p:sldId id="262" r:id="rId7"/>
    <p:sldId id="279" r:id="rId8"/>
    <p:sldId id="274" r:id="rId9"/>
    <p:sldId id="275" r:id="rId10"/>
    <p:sldId id="278" r:id="rId11"/>
    <p:sldId id="264" r:id="rId12"/>
    <p:sldId id="266" r:id="rId13"/>
    <p:sldId id="268" r:id="rId14"/>
    <p:sldId id="269" r:id="rId15"/>
    <p:sldId id="277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9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2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3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15AB-2A68-4F92-94D1-C38D2A73664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6D5E-153A-41BA-98B0-2F682C5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transaminase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case of bee sting injury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08" y="3773510"/>
            <a:ext cx="4340181" cy="30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managed with antibiotics, steroids, </a:t>
            </a:r>
            <a:r>
              <a:rPr lang="en-US" dirty="0" smtClean="0"/>
              <a:t>glutathione.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3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 sting venom will lead to liver injury, kidney injury, coagulation problems and anaphylactic reactions in addition to local reaction like cellulitis and edema. </a:t>
            </a:r>
            <a:endParaRPr lang="en-US" dirty="0" smtClean="0"/>
          </a:p>
          <a:p>
            <a:r>
              <a:rPr lang="en-US" dirty="0"/>
              <a:t>In our case we observed the release kinetics of liver markers. </a:t>
            </a:r>
          </a:p>
          <a:p>
            <a:r>
              <a:rPr lang="en-US" dirty="0"/>
              <a:t>There was an increase in total bilirubin, AST, ALT from the day 1 and it has reached its peak by day 4 and returned back normal by day 16. We revealed that Patient liver enzymes started to raise slowly from the day 1.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0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A study on release kinetics of liver markers done in patients who underwent </a:t>
            </a:r>
            <a:r>
              <a:rPr lang="en-US" dirty="0" err="1" smtClean="0"/>
              <a:t>apitherapy</a:t>
            </a:r>
            <a:r>
              <a:rPr lang="en-US" dirty="0" smtClean="0"/>
              <a:t> by  Adel </a:t>
            </a:r>
            <a:r>
              <a:rPr lang="en-US" dirty="0" err="1" smtClean="0"/>
              <a:t>Nazmi</a:t>
            </a:r>
            <a:r>
              <a:rPr lang="en-US" dirty="0" smtClean="0"/>
              <a:t> </a:t>
            </a:r>
            <a:r>
              <a:rPr lang="en-US" dirty="0" err="1" smtClean="0"/>
              <a:t>Alqutub</a:t>
            </a:r>
            <a:r>
              <a:rPr lang="en-US" dirty="0" smtClean="0"/>
              <a:t> et al showed that the clinical jaundice was seen after 3rd week of </a:t>
            </a:r>
            <a:r>
              <a:rPr lang="en-US" dirty="0" err="1" smtClean="0"/>
              <a:t>apithearpy</a:t>
            </a:r>
            <a:r>
              <a:rPr lang="en-US" dirty="0" smtClean="0"/>
              <a:t> with elevation of liver enzymes and returned back normal by 8weeks. </a:t>
            </a:r>
            <a:endParaRPr lang="en-US" dirty="0"/>
          </a:p>
          <a:p>
            <a:r>
              <a:rPr lang="en-US" dirty="0"/>
              <a:t>This difference in release of liver markers might be due to amount of bee venom inoculated in </a:t>
            </a:r>
            <a:r>
              <a:rPr lang="en-US" dirty="0" err="1"/>
              <a:t>apitherapy</a:t>
            </a:r>
            <a:r>
              <a:rPr lang="en-US" dirty="0"/>
              <a:t> and bee sting injury as in </a:t>
            </a:r>
            <a:r>
              <a:rPr lang="en-US" dirty="0" err="1"/>
              <a:t>apitherapy</a:t>
            </a:r>
            <a:r>
              <a:rPr lang="en-US" dirty="0"/>
              <a:t> only few bees are used for envenomation and in a case of bee sting injury, huge bulk of bee will inoculate the venom.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 venom is composed of various toxins like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melittin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mast cell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degranulating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peptide,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adalopin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phospholipase A2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hyaluronidase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Among them,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mellitin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phospholipase A2 are responsible for most of the complication seen in bee sting. </a:t>
            </a:r>
          </a:p>
        </p:txBody>
      </p:sp>
    </p:spTree>
    <p:extLst>
      <p:ext uri="{BB962C8B-B14F-4D97-AF65-F5344CB8AC3E}">
        <p14:creationId xmlns:p14="http://schemas.microsoft.com/office/powerpoint/2010/main" val="30264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73" y="1210615"/>
            <a:ext cx="9786562" cy="44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 smtClean="0"/>
              <a:t>J.Schumacher</a:t>
            </a:r>
            <a:r>
              <a:rPr lang="en-US" dirty="0" smtClean="0"/>
              <a:t> MB et al in his study he concluded that if the sting is removed within few min after </a:t>
            </a:r>
            <a:r>
              <a:rPr lang="en-US" dirty="0" err="1" smtClean="0"/>
              <a:t>autotomization</a:t>
            </a:r>
            <a:r>
              <a:rPr lang="en-US" dirty="0" smtClean="0"/>
              <a:t> – can reduce the venom induced toxicity.</a:t>
            </a:r>
          </a:p>
          <a:p>
            <a:r>
              <a:rPr lang="en-US" dirty="0" smtClean="0"/>
              <a:t>Toxicity is directly proportional to amount of venom delivered after stinging event.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9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points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Markers of liver cell injury raised from day 1 and becomes normal by end of 2nd week which may be mostly attributed by direct toxic injury bee venom compounds like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mellitin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phospholipase A2.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 and timely management of toxicity may safeguard the hepatocytes and reduce the morbidity.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Rim </a:t>
            </a:r>
            <a:r>
              <a:rPr lang="en-US" sz="4400" dirty="0" err="1" smtClean="0"/>
              <a:t>Wehbe</a:t>
            </a:r>
            <a:r>
              <a:rPr lang="en-US" sz="4400" dirty="0" smtClean="0"/>
              <a:t> , </a:t>
            </a:r>
            <a:r>
              <a:rPr lang="en-US" sz="4400" dirty="0" err="1" smtClean="0"/>
              <a:t>Jacinthe</a:t>
            </a:r>
            <a:r>
              <a:rPr lang="en-US" sz="4400" dirty="0" smtClean="0"/>
              <a:t> </a:t>
            </a:r>
            <a:r>
              <a:rPr lang="en-US" sz="4400" dirty="0" err="1" smtClean="0"/>
              <a:t>Frangieh</a:t>
            </a:r>
            <a:r>
              <a:rPr lang="en-US" sz="4400" dirty="0" smtClean="0"/>
              <a:t>, </a:t>
            </a:r>
            <a:r>
              <a:rPr lang="en-US" sz="4400" dirty="0" err="1" smtClean="0"/>
              <a:t>Mohamad</a:t>
            </a:r>
            <a:r>
              <a:rPr lang="en-US" sz="4400" dirty="0" smtClean="0"/>
              <a:t> Rima, </a:t>
            </a:r>
            <a:r>
              <a:rPr lang="en-US" sz="4400" dirty="0" err="1" smtClean="0"/>
              <a:t>Dany</a:t>
            </a:r>
            <a:r>
              <a:rPr lang="en-US" sz="4400" dirty="0" smtClean="0"/>
              <a:t> El Obeid, Jean-Marc Sabatier and </a:t>
            </a:r>
            <a:r>
              <a:rPr lang="en-US" sz="4400" dirty="0" err="1" smtClean="0"/>
              <a:t>Ziad</a:t>
            </a:r>
            <a:r>
              <a:rPr lang="en-US" sz="4400" dirty="0" smtClean="0"/>
              <a:t> </a:t>
            </a:r>
            <a:r>
              <a:rPr lang="en-US" sz="4400" dirty="0" err="1" smtClean="0"/>
              <a:t>Fajloun</a:t>
            </a:r>
            <a:r>
              <a:rPr lang="en-US" sz="4400" dirty="0" smtClean="0"/>
              <a:t>. Bee Venom: Overview of Main Compounds and Bioactivities for Therapeutic Interests. Molecules 2019, 24, 2997; doi:10.3390/molecules24162997 </a:t>
            </a:r>
          </a:p>
          <a:p>
            <a:r>
              <a:rPr lang="en-US" sz="4400" dirty="0" err="1" smtClean="0"/>
              <a:t>Xie</a:t>
            </a:r>
            <a:r>
              <a:rPr lang="en-US" sz="4400" dirty="0" smtClean="0"/>
              <a:t> C, </a:t>
            </a:r>
            <a:r>
              <a:rPr lang="en-US" sz="4400" dirty="0" err="1" smtClean="0"/>
              <a:t>Xu</a:t>
            </a:r>
            <a:r>
              <a:rPr lang="en-US" sz="4400" dirty="0" smtClean="0"/>
              <a:t> S, Ding F, </a:t>
            </a:r>
            <a:r>
              <a:rPr lang="en-US" sz="4400" dirty="0" err="1" smtClean="0"/>
              <a:t>Xie</a:t>
            </a:r>
            <a:r>
              <a:rPr lang="en-US" sz="4400" dirty="0" smtClean="0"/>
              <a:t> M, </a:t>
            </a:r>
            <a:r>
              <a:rPr lang="en-US" sz="4400" dirty="0" err="1" smtClean="0"/>
              <a:t>Lv</a:t>
            </a:r>
            <a:r>
              <a:rPr lang="en-US" sz="4400" dirty="0" smtClean="0"/>
              <a:t> J, et al. (2013) Clinical Features of Severe Wasp Sting Patients with Dominantly Toxic Reaction: Analysis of 1091 Cases. </a:t>
            </a:r>
            <a:r>
              <a:rPr lang="en-US" sz="4400" dirty="0" err="1" smtClean="0"/>
              <a:t>PLoS</a:t>
            </a:r>
            <a:r>
              <a:rPr lang="en-US" sz="4400" dirty="0" smtClean="0"/>
              <a:t> ONE 8(12): e83164.</a:t>
            </a:r>
          </a:p>
          <a:p>
            <a:r>
              <a:rPr lang="en-US" sz="4400" dirty="0" err="1" smtClean="0"/>
              <a:t>Srinivasa</a:t>
            </a:r>
            <a:r>
              <a:rPr lang="en-US" sz="4400" dirty="0" smtClean="0"/>
              <a:t> </a:t>
            </a:r>
            <a:r>
              <a:rPr lang="en-US" sz="4400" dirty="0" err="1" smtClean="0"/>
              <a:t>Kaligonahall</a:t>
            </a:r>
            <a:r>
              <a:rPr lang="en-US" sz="4400" dirty="0" smtClean="0"/>
              <a:t> </a:t>
            </a:r>
            <a:r>
              <a:rPr lang="en-US" sz="4400" dirty="0" err="1" smtClean="0"/>
              <a:t>Venkataramanappa</a:t>
            </a:r>
            <a:r>
              <a:rPr lang="en-US" sz="4400" dirty="0" smtClean="0"/>
              <a:t>, </a:t>
            </a:r>
            <a:r>
              <a:rPr lang="en-US" sz="4400" dirty="0" err="1" smtClean="0"/>
              <a:t>Amban</a:t>
            </a:r>
            <a:r>
              <a:rPr lang="en-US" sz="4400" dirty="0" smtClean="0"/>
              <a:t> </a:t>
            </a:r>
            <a:r>
              <a:rPr lang="en-US" sz="4400" dirty="0" err="1" smtClean="0"/>
              <a:t>Gowda</a:t>
            </a:r>
            <a:r>
              <a:rPr lang="en-US" sz="4400" dirty="0" smtClean="0"/>
              <a:t>, </a:t>
            </a:r>
            <a:r>
              <a:rPr lang="en-US" sz="4400" dirty="0" err="1" smtClean="0"/>
              <a:t>Srinivas</a:t>
            </a:r>
            <a:r>
              <a:rPr lang="en-US" sz="4400" dirty="0" smtClean="0"/>
              <a:t> </a:t>
            </a:r>
            <a:r>
              <a:rPr lang="en-US" sz="4400" dirty="0" err="1" smtClean="0"/>
              <a:t>Raju</a:t>
            </a:r>
            <a:r>
              <a:rPr lang="en-US" sz="4400" dirty="0" smtClean="0"/>
              <a:t>, and </a:t>
            </a:r>
            <a:r>
              <a:rPr lang="en-US" sz="4400" dirty="0" err="1" smtClean="0"/>
              <a:t>Vijeth</a:t>
            </a:r>
            <a:r>
              <a:rPr lang="en-US" sz="4400" dirty="0" smtClean="0"/>
              <a:t> </a:t>
            </a:r>
            <a:r>
              <a:rPr lang="en-US" sz="4400" dirty="0" err="1" smtClean="0"/>
              <a:t>Harihar</a:t>
            </a:r>
            <a:r>
              <a:rPr lang="en-US" sz="4400" dirty="0" smtClean="0"/>
              <a:t>. An Unusual Case of Bilateral Empyema Associated with Bee Sting. </a:t>
            </a:r>
            <a:r>
              <a:rPr lang="en-US" sz="4400" dirty="0" err="1" smtClean="0"/>
              <a:t>Hindawi</a:t>
            </a:r>
            <a:r>
              <a:rPr lang="en-US" sz="4400" dirty="0" smtClean="0"/>
              <a:t> Publishing Corporation Case Reports in Medicine Volume 2014, Article ID 985720</a:t>
            </a:r>
          </a:p>
          <a:p>
            <a:r>
              <a:rPr lang="en-US" sz="4400" dirty="0" smtClean="0"/>
              <a:t>Adel </a:t>
            </a:r>
            <a:r>
              <a:rPr lang="en-US" sz="4400" dirty="0" err="1" smtClean="0"/>
              <a:t>Nazmi</a:t>
            </a:r>
            <a:r>
              <a:rPr lang="en-US" sz="4400" dirty="0" smtClean="0"/>
              <a:t> </a:t>
            </a:r>
            <a:r>
              <a:rPr lang="en-US" sz="4400" dirty="0" err="1" smtClean="0"/>
              <a:t>Alqutub</a:t>
            </a:r>
            <a:r>
              <a:rPr lang="en-US" sz="4400" dirty="0" smtClean="0"/>
              <a:t>, Ibrahim </a:t>
            </a:r>
            <a:r>
              <a:rPr lang="en-US" sz="4400" dirty="0" err="1" smtClean="0"/>
              <a:t>Masoodi</a:t>
            </a:r>
            <a:r>
              <a:rPr lang="en-US" sz="4400" dirty="0" smtClean="0"/>
              <a:t>, Khalid </a:t>
            </a:r>
            <a:r>
              <a:rPr lang="en-US" sz="4400" dirty="0" err="1" smtClean="0"/>
              <a:t>Alsayari</a:t>
            </a:r>
            <a:r>
              <a:rPr lang="en-US" sz="4400" dirty="0" smtClean="0"/>
              <a:t>, Ahmed </a:t>
            </a:r>
            <a:r>
              <a:rPr lang="en-US" sz="4400" dirty="0" err="1" smtClean="0"/>
              <a:t>Alomair</a:t>
            </a:r>
            <a:r>
              <a:rPr lang="en-US" sz="4400" dirty="0" smtClean="0"/>
              <a:t>. Bee sting therapy-induced hepatotoxicity: A case report. World J </a:t>
            </a:r>
            <a:r>
              <a:rPr lang="en-US" sz="4400" dirty="0" err="1" smtClean="0"/>
              <a:t>Hepatol</a:t>
            </a:r>
            <a:r>
              <a:rPr lang="en-US" sz="4400" dirty="0" smtClean="0"/>
              <a:t> 2011; 3(10): 268-270.</a:t>
            </a:r>
          </a:p>
          <a:p>
            <a:r>
              <a:rPr lang="en-US" sz="4400" dirty="0" smtClean="0"/>
              <a:t>Lim P, Tan IK, Feng PH. Elevated serum enzymes in patients with wasp/bee sting and their clinical significance. </a:t>
            </a:r>
            <a:r>
              <a:rPr lang="en-US" sz="4400" dirty="0" err="1" smtClean="0"/>
              <a:t>Clin</a:t>
            </a:r>
            <a:r>
              <a:rPr lang="en-US" sz="4400" dirty="0" smtClean="0"/>
              <a:t> </a:t>
            </a:r>
            <a:r>
              <a:rPr lang="en-US" sz="4400" dirty="0" err="1" smtClean="0"/>
              <a:t>Chim</a:t>
            </a:r>
            <a:r>
              <a:rPr lang="en-US" sz="4400" dirty="0" smtClean="0"/>
              <a:t> </a:t>
            </a:r>
            <a:r>
              <a:rPr lang="en-US" sz="4400" dirty="0" err="1" smtClean="0"/>
              <a:t>Acta</a:t>
            </a:r>
            <a:r>
              <a:rPr lang="en-US" sz="4400" dirty="0" smtClean="0"/>
              <a:t> 1976; 66: 405-409.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87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Bee sting patients are not common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had been reported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-Thailand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Vietnam.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sting-fatal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peptides and enzymes present in bee venom are found to be responsible for anaphylaxis.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Bee venom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melitin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phospholipase A2 is responsible for major complications.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intend to discuss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release kinetics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liver injury in a 55-year-old male following bee sting by swarm of bees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 presentation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55-year male was brought with history of bee sting (more than 50bees). He had complaints of severe pain and burning sensation over the bite sites. He was conscious and oriented.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had complaints of fatigue,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over the bilateral upper and lower limbs.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Examination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bite sites associated with tenderness, redness,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swelling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rate- 88bpm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Pressure- 100/70mmHg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Examination:</a:t>
            </a:r>
          </a:p>
          <a:p>
            <a:r>
              <a:rPr lang="en-US" dirty="0" smtClean="0"/>
              <a:t>CVS </a:t>
            </a:r>
          </a:p>
          <a:p>
            <a:r>
              <a:rPr lang="en-US" dirty="0" smtClean="0"/>
              <a:t>RS                     NAD</a:t>
            </a:r>
          </a:p>
          <a:p>
            <a:r>
              <a:rPr lang="en-US" dirty="0" smtClean="0"/>
              <a:t>P/A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2047741" y="2421228"/>
            <a:ext cx="656822" cy="13522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increase in the level of total bilirubin, alanine transaminase (ALT) and aspartate aminotransferase (AST)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noticed in Day 1.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bilirubin was found to rise since day 1, reaching its peak on day 3 and returned back normal on day 14 whereas alanine transaminase (ALT) and aspartate aminotransferase (AST) also found to rose from the day 1 but reached their peak on day 4, returning back normal on day 16.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9" y="1460113"/>
            <a:ext cx="7655167" cy="44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0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484" y="1403797"/>
            <a:ext cx="9750286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6" y="1272473"/>
            <a:ext cx="8461419" cy="45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773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Serum transaminase kinetics in a case of bee sting injury</vt:lpstr>
      <vt:lpstr>Introduction </vt:lpstr>
      <vt:lpstr>PowerPoint Presentation</vt:lpstr>
      <vt:lpstr>Case presentation </vt:lpstr>
      <vt:lpstr>PowerPoint Presentation</vt:lpstr>
      <vt:lpstr>Investigation</vt:lpstr>
      <vt:lpstr>PowerPoint Presentation</vt:lpstr>
      <vt:lpstr>PowerPoint Presentation</vt:lpstr>
      <vt:lpstr>PowerPoint Presentation</vt:lpstr>
      <vt:lpstr>Treatment</vt:lpstr>
      <vt:lpstr>Discussion </vt:lpstr>
      <vt:lpstr>PowerPoint Presentation</vt:lpstr>
      <vt:lpstr>PowerPoint Presentation</vt:lpstr>
      <vt:lpstr>PowerPoint Presentation</vt:lpstr>
      <vt:lpstr>PowerPoint Presentation</vt:lpstr>
      <vt:lpstr>Learning points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 of liver markers in a case of bee sting – A case report</dc:title>
  <dc:creator>USER</dc:creator>
  <cp:lastModifiedBy>USER</cp:lastModifiedBy>
  <cp:revision>59</cp:revision>
  <dcterms:created xsi:type="dcterms:W3CDTF">2021-12-27T05:41:29Z</dcterms:created>
  <dcterms:modified xsi:type="dcterms:W3CDTF">2022-01-08T08:37:26Z</dcterms:modified>
</cp:coreProperties>
</file>