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87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45DE54-373B-4A38-90BA-7D6A0BF45B85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C2D0D6E-8A5B-4065-A8BA-0D1BA443A0EF}">
      <dgm:prSet phldrT="[Text]" custT="1"/>
      <dgm:spPr/>
      <dgm:t>
        <a:bodyPr/>
        <a:lstStyle/>
        <a:p>
          <a:r>
            <a:rPr lang="en-IN" sz="2800" dirty="0">
              <a:latin typeface="Arial" panose="020B0604020202020204" pitchFamily="34" charset="0"/>
              <a:cs typeface="Arial" panose="020B0604020202020204" pitchFamily="34" charset="0"/>
            </a:rPr>
            <a:t>Binding of LIGHT to HVEM</a:t>
          </a:r>
        </a:p>
      </dgm:t>
    </dgm:pt>
    <dgm:pt modelId="{F1C764DC-032E-44C5-9652-C0DE071B5FDE}" type="parTrans" cxnId="{BAE9B729-971A-4896-AE21-43553A73DDFE}">
      <dgm:prSet/>
      <dgm:spPr/>
      <dgm:t>
        <a:bodyPr/>
        <a:lstStyle/>
        <a:p>
          <a:endParaRPr lang="en-IN"/>
        </a:p>
      </dgm:t>
    </dgm:pt>
    <dgm:pt modelId="{B7D16141-4051-4F76-BA6A-4664951A1EF8}" type="sibTrans" cxnId="{BAE9B729-971A-4896-AE21-43553A73DDFE}">
      <dgm:prSet/>
      <dgm:spPr/>
      <dgm:t>
        <a:bodyPr/>
        <a:lstStyle/>
        <a:p>
          <a:endParaRPr lang="en-IN"/>
        </a:p>
      </dgm:t>
    </dgm:pt>
    <dgm:pt modelId="{B7827FC4-A23F-41BE-AA60-737D4B9DCCEB}">
      <dgm:prSet phldrT="[Text]" custT="1"/>
      <dgm:spPr/>
      <dgm:t>
        <a:bodyPr/>
        <a:lstStyle/>
        <a:p>
          <a:r>
            <a:rPr lang="en-IN" sz="2800" dirty="0">
              <a:latin typeface="Arial" panose="020B0604020202020204" pitchFamily="34" charset="0"/>
              <a:cs typeface="Arial" panose="020B0604020202020204" pitchFamily="34" charset="0"/>
            </a:rPr>
            <a:t>Stimulates </a:t>
          </a:r>
        </a:p>
      </dgm:t>
    </dgm:pt>
    <dgm:pt modelId="{2F866495-DF5F-4079-96EA-3AFEF1606EA7}" type="parTrans" cxnId="{906977F8-83A4-42C7-A122-5BD8146574CD}">
      <dgm:prSet/>
      <dgm:spPr/>
      <dgm:t>
        <a:bodyPr/>
        <a:lstStyle/>
        <a:p>
          <a:endParaRPr lang="en-IN"/>
        </a:p>
      </dgm:t>
    </dgm:pt>
    <dgm:pt modelId="{1EAC03DA-5482-4044-AE2D-26A9AA0D1CFA}" type="sibTrans" cxnId="{906977F8-83A4-42C7-A122-5BD8146574CD}">
      <dgm:prSet/>
      <dgm:spPr/>
      <dgm:t>
        <a:bodyPr/>
        <a:lstStyle/>
        <a:p>
          <a:endParaRPr lang="en-IN"/>
        </a:p>
      </dgm:t>
    </dgm:pt>
    <dgm:pt modelId="{09FFFC60-A5A8-4938-95C8-57FC08004F0E}">
      <dgm:prSet phldrT="[Text]" custT="1"/>
      <dgm:spPr/>
      <dgm:t>
        <a:bodyPr/>
        <a:lstStyle/>
        <a:p>
          <a:r>
            <a:rPr lang="en-IN" sz="2800" dirty="0">
              <a:latin typeface="Arial" panose="020B0604020202020204" pitchFamily="34" charset="0"/>
              <a:cs typeface="Arial" panose="020B0604020202020204" pitchFamily="34" charset="0"/>
            </a:rPr>
            <a:t>Costimulatory signals</a:t>
          </a:r>
        </a:p>
      </dgm:t>
    </dgm:pt>
    <dgm:pt modelId="{11372ABF-002E-4295-B997-0631E186C2AC}" type="parTrans" cxnId="{D2D56D2A-1C1A-4888-BF74-A496306E5807}">
      <dgm:prSet/>
      <dgm:spPr/>
      <dgm:t>
        <a:bodyPr/>
        <a:lstStyle/>
        <a:p>
          <a:endParaRPr lang="en-IN"/>
        </a:p>
      </dgm:t>
    </dgm:pt>
    <dgm:pt modelId="{77C9C0F0-40C7-4C8B-B320-1A1882CEE1DB}" type="sibTrans" cxnId="{D2D56D2A-1C1A-4888-BF74-A496306E5807}">
      <dgm:prSet/>
      <dgm:spPr/>
      <dgm:t>
        <a:bodyPr/>
        <a:lstStyle/>
        <a:p>
          <a:endParaRPr lang="en-IN"/>
        </a:p>
      </dgm:t>
    </dgm:pt>
    <dgm:pt modelId="{81C4778F-F788-4BD6-8157-D4197DCA4517}" type="pres">
      <dgm:prSet presAssocID="{0145DE54-373B-4A38-90BA-7D6A0BF45B85}" presName="Name0" presStyleCnt="0">
        <dgm:presLayoutVars>
          <dgm:dir/>
          <dgm:resizeHandles val="exact"/>
        </dgm:presLayoutVars>
      </dgm:prSet>
      <dgm:spPr/>
    </dgm:pt>
    <dgm:pt modelId="{BB58962D-42C5-4990-95A9-5F6FB2AEAB8D}" type="pres">
      <dgm:prSet presAssocID="{0145DE54-373B-4A38-90BA-7D6A0BF45B85}" presName="arrow" presStyleLbl="bgShp" presStyleIdx="0" presStyleCnt="1"/>
      <dgm:spPr/>
    </dgm:pt>
    <dgm:pt modelId="{4B3F85EB-2CB0-472B-951C-2538F89E64F7}" type="pres">
      <dgm:prSet presAssocID="{0145DE54-373B-4A38-90BA-7D6A0BF45B85}" presName="points" presStyleCnt="0"/>
      <dgm:spPr/>
    </dgm:pt>
    <dgm:pt modelId="{96F1B95A-F17F-4118-B847-3CD79B7EE95E}" type="pres">
      <dgm:prSet presAssocID="{AC2D0D6E-8A5B-4065-A8BA-0D1BA443A0EF}" presName="compositeA" presStyleCnt="0"/>
      <dgm:spPr/>
    </dgm:pt>
    <dgm:pt modelId="{F617552B-EFD2-40D9-8F37-32ECF7A2C477}" type="pres">
      <dgm:prSet presAssocID="{AC2D0D6E-8A5B-4065-A8BA-0D1BA443A0EF}" presName="textA" presStyleLbl="revTx" presStyleIdx="0" presStyleCnt="3">
        <dgm:presLayoutVars>
          <dgm:bulletEnabled val="1"/>
        </dgm:presLayoutVars>
      </dgm:prSet>
      <dgm:spPr/>
    </dgm:pt>
    <dgm:pt modelId="{3F0267C2-77F0-4435-995D-5E293125D3AC}" type="pres">
      <dgm:prSet presAssocID="{AC2D0D6E-8A5B-4065-A8BA-0D1BA443A0EF}" presName="circleA" presStyleLbl="node1" presStyleIdx="0" presStyleCnt="3"/>
      <dgm:spPr/>
    </dgm:pt>
    <dgm:pt modelId="{837B1A63-54B0-49AD-A6A9-F6496870FF7E}" type="pres">
      <dgm:prSet presAssocID="{AC2D0D6E-8A5B-4065-A8BA-0D1BA443A0EF}" presName="spaceA" presStyleCnt="0"/>
      <dgm:spPr/>
    </dgm:pt>
    <dgm:pt modelId="{3ABC66FC-B009-4A2F-96A3-88DBA8AEA51F}" type="pres">
      <dgm:prSet presAssocID="{B7D16141-4051-4F76-BA6A-4664951A1EF8}" presName="space" presStyleCnt="0"/>
      <dgm:spPr/>
    </dgm:pt>
    <dgm:pt modelId="{317EE3B0-5AC4-4350-8EC1-A9E9F598AE49}" type="pres">
      <dgm:prSet presAssocID="{B7827FC4-A23F-41BE-AA60-737D4B9DCCEB}" presName="compositeB" presStyleCnt="0"/>
      <dgm:spPr/>
    </dgm:pt>
    <dgm:pt modelId="{83054996-6830-4EE7-9FCE-DF0873EF2760}" type="pres">
      <dgm:prSet presAssocID="{B7827FC4-A23F-41BE-AA60-737D4B9DCCEB}" presName="textB" presStyleLbl="revTx" presStyleIdx="1" presStyleCnt="3">
        <dgm:presLayoutVars>
          <dgm:bulletEnabled val="1"/>
        </dgm:presLayoutVars>
      </dgm:prSet>
      <dgm:spPr/>
    </dgm:pt>
    <dgm:pt modelId="{863F57EC-BB8C-4A42-8881-C19631BA19E0}" type="pres">
      <dgm:prSet presAssocID="{B7827FC4-A23F-41BE-AA60-737D4B9DCCEB}" presName="circleB" presStyleLbl="node1" presStyleIdx="1" presStyleCnt="3"/>
      <dgm:spPr/>
    </dgm:pt>
    <dgm:pt modelId="{AE9FC471-3945-4C65-930D-2C0F42661F05}" type="pres">
      <dgm:prSet presAssocID="{B7827FC4-A23F-41BE-AA60-737D4B9DCCEB}" presName="spaceB" presStyleCnt="0"/>
      <dgm:spPr/>
    </dgm:pt>
    <dgm:pt modelId="{5155B2D6-9AF3-4ED9-913D-61A5250A4CD4}" type="pres">
      <dgm:prSet presAssocID="{1EAC03DA-5482-4044-AE2D-26A9AA0D1CFA}" presName="space" presStyleCnt="0"/>
      <dgm:spPr/>
    </dgm:pt>
    <dgm:pt modelId="{A1A4948F-F22D-46F1-8793-309900D1C7D6}" type="pres">
      <dgm:prSet presAssocID="{09FFFC60-A5A8-4938-95C8-57FC08004F0E}" presName="compositeA" presStyleCnt="0"/>
      <dgm:spPr/>
    </dgm:pt>
    <dgm:pt modelId="{ABB5D0AA-BF36-4109-87BB-871F08587A44}" type="pres">
      <dgm:prSet presAssocID="{09FFFC60-A5A8-4938-95C8-57FC08004F0E}" presName="textA" presStyleLbl="revTx" presStyleIdx="2" presStyleCnt="3">
        <dgm:presLayoutVars>
          <dgm:bulletEnabled val="1"/>
        </dgm:presLayoutVars>
      </dgm:prSet>
      <dgm:spPr/>
    </dgm:pt>
    <dgm:pt modelId="{DF5742B8-C9B6-4C8A-8F8F-10943E0C3DE2}" type="pres">
      <dgm:prSet presAssocID="{09FFFC60-A5A8-4938-95C8-57FC08004F0E}" presName="circleA" presStyleLbl="node1" presStyleIdx="2" presStyleCnt="3"/>
      <dgm:spPr/>
    </dgm:pt>
    <dgm:pt modelId="{DA0E3050-3795-4D3C-968F-6BE8A3F3B73B}" type="pres">
      <dgm:prSet presAssocID="{09FFFC60-A5A8-4938-95C8-57FC08004F0E}" presName="spaceA" presStyleCnt="0"/>
      <dgm:spPr/>
    </dgm:pt>
  </dgm:ptLst>
  <dgm:cxnLst>
    <dgm:cxn modelId="{BD689D1A-3184-4DC6-BD23-0B840D01B1D7}" type="presOf" srcId="{B7827FC4-A23F-41BE-AA60-737D4B9DCCEB}" destId="{83054996-6830-4EE7-9FCE-DF0873EF2760}" srcOrd="0" destOrd="0" presId="urn:microsoft.com/office/officeart/2005/8/layout/hProcess11"/>
    <dgm:cxn modelId="{BAE9B729-971A-4896-AE21-43553A73DDFE}" srcId="{0145DE54-373B-4A38-90BA-7D6A0BF45B85}" destId="{AC2D0D6E-8A5B-4065-A8BA-0D1BA443A0EF}" srcOrd="0" destOrd="0" parTransId="{F1C764DC-032E-44C5-9652-C0DE071B5FDE}" sibTransId="{B7D16141-4051-4F76-BA6A-4664951A1EF8}"/>
    <dgm:cxn modelId="{D2D56D2A-1C1A-4888-BF74-A496306E5807}" srcId="{0145DE54-373B-4A38-90BA-7D6A0BF45B85}" destId="{09FFFC60-A5A8-4938-95C8-57FC08004F0E}" srcOrd="2" destOrd="0" parTransId="{11372ABF-002E-4295-B997-0631E186C2AC}" sibTransId="{77C9C0F0-40C7-4C8B-B320-1A1882CEE1DB}"/>
    <dgm:cxn modelId="{B7BECB7D-C900-4694-B98A-3F73A4BC1351}" type="presOf" srcId="{AC2D0D6E-8A5B-4065-A8BA-0D1BA443A0EF}" destId="{F617552B-EFD2-40D9-8F37-32ECF7A2C477}" srcOrd="0" destOrd="0" presId="urn:microsoft.com/office/officeart/2005/8/layout/hProcess11"/>
    <dgm:cxn modelId="{F7B4269E-90C3-4253-ADA7-B52576C1A2D9}" type="presOf" srcId="{09FFFC60-A5A8-4938-95C8-57FC08004F0E}" destId="{ABB5D0AA-BF36-4109-87BB-871F08587A44}" srcOrd="0" destOrd="0" presId="urn:microsoft.com/office/officeart/2005/8/layout/hProcess11"/>
    <dgm:cxn modelId="{A465CDD6-2D92-4334-B192-1912F716BA02}" type="presOf" srcId="{0145DE54-373B-4A38-90BA-7D6A0BF45B85}" destId="{81C4778F-F788-4BD6-8157-D4197DCA4517}" srcOrd="0" destOrd="0" presId="urn:microsoft.com/office/officeart/2005/8/layout/hProcess11"/>
    <dgm:cxn modelId="{906977F8-83A4-42C7-A122-5BD8146574CD}" srcId="{0145DE54-373B-4A38-90BA-7D6A0BF45B85}" destId="{B7827FC4-A23F-41BE-AA60-737D4B9DCCEB}" srcOrd="1" destOrd="0" parTransId="{2F866495-DF5F-4079-96EA-3AFEF1606EA7}" sibTransId="{1EAC03DA-5482-4044-AE2D-26A9AA0D1CFA}"/>
    <dgm:cxn modelId="{43F5C054-28BD-40DC-80B2-2D9400EC392B}" type="presParOf" srcId="{81C4778F-F788-4BD6-8157-D4197DCA4517}" destId="{BB58962D-42C5-4990-95A9-5F6FB2AEAB8D}" srcOrd="0" destOrd="0" presId="urn:microsoft.com/office/officeart/2005/8/layout/hProcess11"/>
    <dgm:cxn modelId="{50929370-1183-4657-B61A-E58D3468DB93}" type="presParOf" srcId="{81C4778F-F788-4BD6-8157-D4197DCA4517}" destId="{4B3F85EB-2CB0-472B-951C-2538F89E64F7}" srcOrd="1" destOrd="0" presId="urn:microsoft.com/office/officeart/2005/8/layout/hProcess11"/>
    <dgm:cxn modelId="{1DC14D0E-0653-4694-AD17-D111B3544112}" type="presParOf" srcId="{4B3F85EB-2CB0-472B-951C-2538F89E64F7}" destId="{96F1B95A-F17F-4118-B847-3CD79B7EE95E}" srcOrd="0" destOrd="0" presId="urn:microsoft.com/office/officeart/2005/8/layout/hProcess11"/>
    <dgm:cxn modelId="{8237A8B2-154A-47E3-A60B-E26C3B96749B}" type="presParOf" srcId="{96F1B95A-F17F-4118-B847-3CD79B7EE95E}" destId="{F617552B-EFD2-40D9-8F37-32ECF7A2C477}" srcOrd="0" destOrd="0" presId="urn:microsoft.com/office/officeart/2005/8/layout/hProcess11"/>
    <dgm:cxn modelId="{F457479E-FBBD-47F6-B9C3-4F785FA0CAFF}" type="presParOf" srcId="{96F1B95A-F17F-4118-B847-3CD79B7EE95E}" destId="{3F0267C2-77F0-4435-995D-5E293125D3AC}" srcOrd="1" destOrd="0" presId="urn:microsoft.com/office/officeart/2005/8/layout/hProcess11"/>
    <dgm:cxn modelId="{B90EB3D3-D273-41C4-A8BB-9826916D8202}" type="presParOf" srcId="{96F1B95A-F17F-4118-B847-3CD79B7EE95E}" destId="{837B1A63-54B0-49AD-A6A9-F6496870FF7E}" srcOrd="2" destOrd="0" presId="urn:microsoft.com/office/officeart/2005/8/layout/hProcess11"/>
    <dgm:cxn modelId="{3AA13387-7634-41F8-88F9-306A7E33C1BB}" type="presParOf" srcId="{4B3F85EB-2CB0-472B-951C-2538F89E64F7}" destId="{3ABC66FC-B009-4A2F-96A3-88DBA8AEA51F}" srcOrd="1" destOrd="0" presId="urn:microsoft.com/office/officeart/2005/8/layout/hProcess11"/>
    <dgm:cxn modelId="{E86405A6-9A52-496E-838D-09FC141FC2BF}" type="presParOf" srcId="{4B3F85EB-2CB0-472B-951C-2538F89E64F7}" destId="{317EE3B0-5AC4-4350-8EC1-A9E9F598AE49}" srcOrd="2" destOrd="0" presId="urn:microsoft.com/office/officeart/2005/8/layout/hProcess11"/>
    <dgm:cxn modelId="{EAD4CE5B-998B-4194-AA78-77262956E979}" type="presParOf" srcId="{317EE3B0-5AC4-4350-8EC1-A9E9F598AE49}" destId="{83054996-6830-4EE7-9FCE-DF0873EF2760}" srcOrd="0" destOrd="0" presId="urn:microsoft.com/office/officeart/2005/8/layout/hProcess11"/>
    <dgm:cxn modelId="{19114CE8-B0A8-41F9-99B4-EA1EAC22B5C3}" type="presParOf" srcId="{317EE3B0-5AC4-4350-8EC1-A9E9F598AE49}" destId="{863F57EC-BB8C-4A42-8881-C19631BA19E0}" srcOrd="1" destOrd="0" presId="urn:microsoft.com/office/officeart/2005/8/layout/hProcess11"/>
    <dgm:cxn modelId="{C3819889-BC43-4620-8E93-E4E7A496533B}" type="presParOf" srcId="{317EE3B0-5AC4-4350-8EC1-A9E9F598AE49}" destId="{AE9FC471-3945-4C65-930D-2C0F42661F05}" srcOrd="2" destOrd="0" presId="urn:microsoft.com/office/officeart/2005/8/layout/hProcess11"/>
    <dgm:cxn modelId="{D50AEBCC-C337-4917-B338-F355F87DF215}" type="presParOf" srcId="{4B3F85EB-2CB0-472B-951C-2538F89E64F7}" destId="{5155B2D6-9AF3-4ED9-913D-61A5250A4CD4}" srcOrd="3" destOrd="0" presId="urn:microsoft.com/office/officeart/2005/8/layout/hProcess11"/>
    <dgm:cxn modelId="{B00B4080-CF9A-4735-A62F-FE571E668E2E}" type="presParOf" srcId="{4B3F85EB-2CB0-472B-951C-2538F89E64F7}" destId="{A1A4948F-F22D-46F1-8793-309900D1C7D6}" srcOrd="4" destOrd="0" presId="urn:microsoft.com/office/officeart/2005/8/layout/hProcess11"/>
    <dgm:cxn modelId="{9D9B0E75-5EDF-49DD-98E0-0C2F46E5929C}" type="presParOf" srcId="{A1A4948F-F22D-46F1-8793-309900D1C7D6}" destId="{ABB5D0AA-BF36-4109-87BB-871F08587A44}" srcOrd="0" destOrd="0" presId="urn:microsoft.com/office/officeart/2005/8/layout/hProcess11"/>
    <dgm:cxn modelId="{03ABCA47-17A3-4E61-AAC4-CF0BCDC5009C}" type="presParOf" srcId="{A1A4948F-F22D-46F1-8793-309900D1C7D6}" destId="{DF5742B8-C9B6-4C8A-8F8F-10943E0C3DE2}" srcOrd="1" destOrd="0" presId="urn:microsoft.com/office/officeart/2005/8/layout/hProcess11"/>
    <dgm:cxn modelId="{B721D5EE-3524-4D2B-BC41-DDE7F83A900E}" type="presParOf" srcId="{A1A4948F-F22D-46F1-8793-309900D1C7D6}" destId="{DA0E3050-3795-4D3C-968F-6BE8A3F3B73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E26354-9125-4C5F-B569-930682E4A27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AE3C34F-6592-4AE4-8EDA-E890A584D6F4}">
      <dgm:prSet phldrT="[Text]" custT="1"/>
      <dgm:spPr/>
      <dgm:t>
        <a:bodyPr/>
        <a:lstStyle/>
        <a:p>
          <a:r>
            <a:rPr lang="en-IN" sz="2800" dirty="0">
              <a:latin typeface="Arial" panose="020B0604020202020204" pitchFamily="34" charset="0"/>
              <a:cs typeface="Arial" panose="020B0604020202020204" pitchFamily="34" charset="0"/>
            </a:rPr>
            <a:t>Binding of BTLA/CD160</a:t>
          </a:r>
        </a:p>
      </dgm:t>
    </dgm:pt>
    <dgm:pt modelId="{14558675-F8CB-429A-B648-ADBC25BB042A}" type="parTrans" cxnId="{A652CE0C-5A22-453C-BEC2-E6E03B349E92}">
      <dgm:prSet/>
      <dgm:spPr/>
      <dgm:t>
        <a:bodyPr/>
        <a:lstStyle/>
        <a:p>
          <a:endParaRPr lang="en-IN"/>
        </a:p>
      </dgm:t>
    </dgm:pt>
    <dgm:pt modelId="{22063E79-DEC6-42F5-ACE3-CB2C3E82E293}" type="sibTrans" cxnId="{A652CE0C-5A22-453C-BEC2-E6E03B349E92}">
      <dgm:prSet/>
      <dgm:spPr/>
      <dgm:t>
        <a:bodyPr/>
        <a:lstStyle/>
        <a:p>
          <a:endParaRPr lang="en-IN"/>
        </a:p>
      </dgm:t>
    </dgm:pt>
    <dgm:pt modelId="{49F7F5AC-E7B1-4110-8F69-224D51E57C2D}">
      <dgm:prSet phldrT="[Text]" custT="1"/>
      <dgm:spPr/>
      <dgm:t>
        <a:bodyPr/>
        <a:lstStyle/>
        <a:p>
          <a:r>
            <a:rPr lang="en-IN" sz="2800" dirty="0">
              <a:latin typeface="Arial" panose="020B0604020202020204" pitchFamily="34" charset="0"/>
              <a:cs typeface="Arial" panose="020B0604020202020204" pitchFamily="34" charset="0"/>
            </a:rPr>
            <a:t>initiates</a:t>
          </a:r>
        </a:p>
      </dgm:t>
    </dgm:pt>
    <dgm:pt modelId="{196D9D19-276B-41B0-ACBD-A730C6CF0689}" type="parTrans" cxnId="{64A018DF-E6E4-4C8C-9CF3-C06A4FAF851A}">
      <dgm:prSet/>
      <dgm:spPr/>
      <dgm:t>
        <a:bodyPr/>
        <a:lstStyle/>
        <a:p>
          <a:endParaRPr lang="en-IN"/>
        </a:p>
      </dgm:t>
    </dgm:pt>
    <dgm:pt modelId="{3A6F900E-775C-4F89-9823-C8BC76C1B039}" type="sibTrans" cxnId="{64A018DF-E6E4-4C8C-9CF3-C06A4FAF851A}">
      <dgm:prSet/>
      <dgm:spPr/>
      <dgm:t>
        <a:bodyPr/>
        <a:lstStyle/>
        <a:p>
          <a:endParaRPr lang="en-IN"/>
        </a:p>
      </dgm:t>
    </dgm:pt>
    <dgm:pt modelId="{0795066E-545B-44D0-916A-B0B58E9DF6DF}">
      <dgm:prSet phldrT="[Text]" custT="1"/>
      <dgm:spPr/>
      <dgm:t>
        <a:bodyPr/>
        <a:lstStyle/>
        <a:p>
          <a:r>
            <a:rPr lang="en-IN" sz="2800" dirty="0">
              <a:latin typeface="Arial" panose="020B0604020202020204" pitchFamily="34" charset="0"/>
              <a:cs typeface="Arial" panose="020B0604020202020204" pitchFamily="34" charset="0"/>
            </a:rPr>
            <a:t>Co-suppression signals</a:t>
          </a:r>
        </a:p>
      </dgm:t>
    </dgm:pt>
    <dgm:pt modelId="{B47F8FB7-CC3C-4CC8-96D1-B8D3AAA83D07}" type="parTrans" cxnId="{83DE4A27-3952-4392-B12B-DAA1A56AD784}">
      <dgm:prSet/>
      <dgm:spPr/>
      <dgm:t>
        <a:bodyPr/>
        <a:lstStyle/>
        <a:p>
          <a:endParaRPr lang="en-IN"/>
        </a:p>
      </dgm:t>
    </dgm:pt>
    <dgm:pt modelId="{17D43EF7-454A-4E5C-9DEE-A41B50D9FC42}" type="sibTrans" cxnId="{83DE4A27-3952-4392-B12B-DAA1A56AD784}">
      <dgm:prSet/>
      <dgm:spPr/>
      <dgm:t>
        <a:bodyPr/>
        <a:lstStyle/>
        <a:p>
          <a:endParaRPr lang="en-IN"/>
        </a:p>
      </dgm:t>
    </dgm:pt>
    <dgm:pt modelId="{745249B3-1F68-4BE1-8A4E-B73C336550A8}" type="pres">
      <dgm:prSet presAssocID="{B1E26354-9125-4C5F-B569-930682E4A276}" presName="Name0" presStyleCnt="0">
        <dgm:presLayoutVars>
          <dgm:dir/>
          <dgm:resizeHandles val="exact"/>
        </dgm:presLayoutVars>
      </dgm:prSet>
      <dgm:spPr/>
    </dgm:pt>
    <dgm:pt modelId="{8B476B29-4B91-4784-BFBB-7A1D5A1B980F}" type="pres">
      <dgm:prSet presAssocID="{3AE3C34F-6592-4AE4-8EDA-E890A584D6F4}" presName="node" presStyleLbl="node1" presStyleIdx="0" presStyleCnt="3">
        <dgm:presLayoutVars>
          <dgm:bulletEnabled val="1"/>
        </dgm:presLayoutVars>
      </dgm:prSet>
      <dgm:spPr/>
    </dgm:pt>
    <dgm:pt modelId="{C90C8469-CF2C-43EC-9333-8D00B2844F03}" type="pres">
      <dgm:prSet presAssocID="{22063E79-DEC6-42F5-ACE3-CB2C3E82E293}" presName="sibTrans" presStyleLbl="sibTrans2D1" presStyleIdx="0" presStyleCnt="2"/>
      <dgm:spPr/>
    </dgm:pt>
    <dgm:pt modelId="{E928494D-E444-4BF8-AEA3-0062B322141A}" type="pres">
      <dgm:prSet presAssocID="{22063E79-DEC6-42F5-ACE3-CB2C3E82E293}" presName="connectorText" presStyleLbl="sibTrans2D1" presStyleIdx="0" presStyleCnt="2"/>
      <dgm:spPr/>
    </dgm:pt>
    <dgm:pt modelId="{DB10BDFA-C8F9-438F-BB73-8E25CC9A5D0D}" type="pres">
      <dgm:prSet presAssocID="{49F7F5AC-E7B1-4110-8F69-224D51E57C2D}" presName="node" presStyleLbl="node1" presStyleIdx="1" presStyleCnt="3">
        <dgm:presLayoutVars>
          <dgm:bulletEnabled val="1"/>
        </dgm:presLayoutVars>
      </dgm:prSet>
      <dgm:spPr/>
    </dgm:pt>
    <dgm:pt modelId="{D3812B20-D5E6-4893-81AE-7D253113D438}" type="pres">
      <dgm:prSet presAssocID="{3A6F900E-775C-4F89-9823-C8BC76C1B039}" presName="sibTrans" presStyleLbl="sibTrans2D1" presStyleIdx="1" presStyleCnt="2"/>
      <dgm:spPr/>
    </dgm:pt>
    <dgm:pt modelId="{FBF1E47E-1473-4949-8930-A679605E90ED}" type="pres">
      <dgm:prSet presAssocID="{3A6F900E-775C-4F89-9823-C8BC76C1B039}" presName="connectorText" presStyleLbl="sibTrans2D1" presStyleIdx="1" presStyleCnt="2"/>
      <dgm:spPr/>
    </dgm:pt>
    <dgm:pt modelId="{A5A72050-93F7-4836-A97C-31CB3506A18B}" type="pres">
      <dgm:prSet presAssocID="{0795066E-545B-44D0-916A-B0B58E9DF6DF}" presName="node" presStyleLbl="node1" presStyleIdx="2" presStyleCnt="3">
        <dgm:presLayoutVars>
          <dgm:bulletEnabled val="1"/>
        </dgm:presLayoutVars>
      </dgm:prSet>
      <dgm:spPr/>
    </dgm:pt>
  </dgm:ptLst>
  <dgm:cxnLst>
    <dgm:cxn modelId="{9DAA8502-0806-4953-BF6D-5C6348D646F4}" type="presOf" srcId="{3A6F900E-775C-4F89-9823-C8BC76C1B039}" destId="{D3812B20-D5E6-4893-81AE-7D253113D438}" srcOrd="0" destOrd="0" presId="urn:microsoft.com/office/officeart/2005/8/layout/process1"/>
    <dgm:cxn modelId="{A652CE0C-5A22-453C-BEC2-E6E03B349E92}" srcId="{B1E26354-9125-4C5F-B569-930682E4A276}" destId="{3AE3C34F-6592-4AE4-8EDA-E890A584D6F4}" srcOrd="0" destOrd="0" parTransId="{14558675-F8CB-429A-B648-ADBC25BB042A}" sibTransId="{22063E79-DEC6-42F5-ACE3-CB2C3E82E293}"/>
    <dgm:cxn modelId="{BC5FB322-1B4F-45C6-8C99-19E14D2E24BD}" type="presOf" srcId="{3AE3C34F-6592-4AE4-8EDA-E890A584D6F4}" destId="{8B476B29-4B91-4784-BFBB-7A1D5A1B980F}" srcOrd="0" destOrd="0" presId="urn:microsoft.com/office/officeart/2005/8/layout/process1"/>
    <dgm:cxn modelId="{83DE4A27-3952-4392-B12B-DAA1A56AD784}" srcId="{B1E26354-9125-4C5F-B569-930682E4A276}" destId="{0795066E-545B-44D0-916A-B0B58E9DF6DF}" srcOrd="2" destOrd="0" parTransId="{B47F8FB7-CC3C-4CC8-96D1-B8D3AAA83D07}" sibTransId="{17D43EF7-454A-4E5C-9DEE-A41B50D9FC42}"/>
    <dgm:cxn modelId="{EEAA0877-454E-4A21-A12F-86B7FD457DE0}" type="presOf" srcId="{0795066E-545B-44D0-916A-B0B58E9DF6DF}" destId="{A5A72050-93F7-4836-A97C-31CB3506A18B}" srcOrd="0" destOrd="0" presId="urn:microsoft.com/office/officeart/2005/8/layout/process1"/>
    <dgm:cxn modelId="{29F66E84-634E-48A9-A3D9-72CE6497A4A0}" type="presOf" srcId="{22063E79-DEC6-42F5-ACE3-CB2C3E82E293}" destId="{E928494D-E444-4BF8-AEA3-0062B322141A}" srcOrd="1" destOrd="0" presId="urn:microsoft.com/office/officeart/2005/8/layout/process1"/>
    <dgm:cxn modelId="{C0E30D94-CBBA-4DCC-86C4-231BDF3A4F40}" type="presOf" srcId="{B1E26354-9125-4C5F-B569-930682E4A276}" destId="{745249B3-1F68-4BE1-8A4E-B73C336550A8}" srcOrd="0" destOrd="0" presId="urn:microsoft.com/office/officeart/2005/8/layout/process1"/>
    <dgm:cxn modelId="{35FCABAA-F022-4A6F-8A6D-A7148020480F}" type="presOf" srcId="{22063E79-DEC6-42F5-ACE3-CB2C3E82E293}" destId="{C90C8469-CF2C-43EC-9333-8D00B2844F03}" srcOrd="0" destOrd="0" presId="urn:microsoft.com/office/officeart/2005/8/layout/process1"/>
    <dgm:cxn modelId="{63D423BE-A85A-4DBA-B15E-7DD3A2042FD8}" type="presOf" srcId="{49F7F5AC-E7B1-4110-8F69-224D51E57C2D}" destId="{DB10BDFA-C8F9-438F-BB73-8E25CC9A5D0D}" srcOrd="0" destOrd="0" presId="urn:microsoft.com/office/officeart/2005/8/layout/process1"/>
    <dgm:cxn modelId="{64A018DF-E6E4-4C8C-9CF3-C06A4FAF851A}" srcId="{B1E26354-9125-4C5F-B569-930682E4A276}" destId="{49F7F5AC-E7B1-4110-8F69-224D51E57C2D}" srcOrd="1" destOrd="0" parTransId="{196D9D19-276B-41B0-ACBD-A730C6CF0689}" sibTransId="{3A6F900E-775C-4F89-9823-C8BC76C1B039}"/>
    <dgm:cxn modelId="{43D3C0FE-325A-42B6-8C47-4C246D2B231C}" type="presOf" srcId="{3A6F900E-775C-4F89-9823-C8BC76C1B039}" destId="{FBF1E47E-1473-4949-8930-A679605E90ED}" srcOrd="1" destOrd="0" presId="urn:microsoft.com/office/officeart/2005/8/layout/process1"/>
    <dgm:cxn modelId="{A9BFC721-FCB8-44D0-852A-6AEBC31B4E51}" type="presParOf" srcId="{745249B3-1F68-4BE1-8A4E-B73C336550A8}" destId="{8B476B29-4B91-4784-BFBB-7A1D5A1B980F}" srcOrd="0" destOrd="0" presId="urn:microsoft.com/office/officeart/2005/8/layout/process1"/>
    <dgm:cxn modelId="{9EA83A20-2843-4627-8C05-B6DD3807F572}" type="presParOf" srcId="{745249B3-1F68-4BE1-8A4E-B73C336550A8}" destId="{C90C8469-CF2C-43EC-9333-8D00B2844F03}" srcOrd="1" destOrd="0" presId="urn:microsoft.com/office/officeart/2005/8/layout/process1"/>
    <dgm:cxn modelId="{E687EB45-B451-4CB5-AD8F-DFC4DE404CB5}" type="presParOf" srcId="{C90C8469-CF2C-43EC-9333-8D00B2844F03}" destId="{E928494D-E444-4BF8-AEA3-0062B322141A}" srcOrd="0" destOrd="0" presId="urn:microsoft.com/office/officeart/2005/8/layout/process1"/>
    <dgm:cxn modelId="{625AD319-A51C-4419-8C70-71D2475EBD83}" type="presParOf" srcId="{745249B3-1F68-4BE1-8A4E-B73C336550A8}" destId="{DB10BDFA-C8F9-438F-BB73-8E25CC9A5D0D}" srcOrd="2" destOrd="0" presId="urn:microsoft.com/office/officeart/2005/8/layout/process1"/>
    <dgm:cxn modelId="{E6649608-9EAC-479D-AA80-B109B9A971DE}" type="presParOf" srcId="{745249B3-1F68-4BE1-8A4E-B73C336550A8}" destId="{D3812B20-D5E6-4893-81AE-7D253113D438}" srcOrd="3" destOrd="0" presId="urn:microsoft.com/office/officeart/2005/8/layout/process1"/>
    <dgm:cxn modelId="{E3D8C83C-B430-473F-97B0-9771E4F3B91F}" type="presParOf" srcId="{D3812B20-D5E6-4893-81AE-7D253113D438}" destId="{FBF1E47E-1473-4949-8930-A679605E90ED}" srcOrd="0" destOrd="0" presId="urn:microsoft.com/office/officeart/2005/8/layout/process1"/>
    <dgm:cxn modelId="{E6227FC4-43EB-481A-9105-8C37CC5CA33E}" type="presParOf" srcId="{745249B3-1F68-4BE1-8A4E-B73C336550A8}" destId="{A5A72050-93F7-4836-A97C-31CB3506A18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8962D-42C5-4990-95A9-5F6FB2AEAB8D}">
      <dsp:nvSpPr>
        <dsp:cNvPr id="0" name=""/>
        <dsp:cNvSpPr/>
      </dsp:nvSpPr>
      <dsp:spPr>
        <a:xfrm>
          <a:off x="0" y="1305401"/>
          <a:ext cx="10515600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17552B-EFD2-40D9-8F37-32ECF7A2C477}">
      <dsp:nvSpPr>
        <dsp:cNvPr id="0" name=""/>
        <dsp:cNvSpPr/>
      </dsp:nvSpPr>
      <dsp:spPr>
        <a:xfrm>
          <a:off x="4621" y="0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Arial" panose="020B0604020202020204" pitchFamily="34" charset="0"/>
              <a:cs typeface="Arial" panose="020B0604020202020204" pitchFamily="34" charset="0"/>
            </a:rPr>
            <a:t>Binding of LIGHT to HVEM</a:t>
          </a:r>
        </a:p>
      </dsp:txBody>
      <dsp:txXfrm>
        <a:off x="4621" y="0"/>
        <a:ext cx="3049934" cy="1740535"/>
      </dsp:txXfrm>
    </dsp:sp>
    <dsp:sp modelId="{3F0267C2-77F0-4435-995D-5E293125D3AC}">
      <dsp:nvSpPr>
        <dsp:cNvPr id="0" name=""/>
        <dsp:cNvSpPr/>
      </dsp:nvSpPr>
      <dsp:spPr>
        <a:xfrm>
          <a:off x="1312021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54996-6830-4EE7-9FCE-DF0873EF2760}">
      <dsp:nvSpPr>
        <dsp:cNvPr id="0" name=""/>
        <dsp:cNvSpPr/>
      </dsp:nvSpPr>
      <dsp:spPr>
        <a:xfrm>
          <a:off x="3207052" y="2610802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Arial" panose="020B0604020202020204" pitchFamily="34" charset="0"/>
              <a:cs typeface="Arial" panose="020B0604020202020204" pitchFamily="34" charset="0"/>
            </a:rPr>
            <a:t>Stimulates </a:t>
          </a:r>
        </a:p>
      </dsp:txBody>
      <dsp:txXfrm>
        <a:off x="3207052" y="2610802"/>
        <a:ext cx="3049934" cy="1740535"/>
      </dsp:txXfrm>
    </dsp:sp>
    <dsp:sp modelId="{863F57EC-BB8C-4A42-8881-C19631BA19E0}">
      <dsp:nvSpPr>
        <dsp:cNvPr id="0" name=""/>
        <dsp:cNvSpPr/>
      </dsp:nvSpPr>
      <dsp:spPr>
        <a:xfrm>
          <a:off x="4514453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B5D0AA-BF36-4109-87BB-871F08587A44}">
      <dsp:nvSpPr>
        <dsp:cNvPr id="0" name=""/>
        <dsp:cNvSpPr/>
      </dsp:nvSpPr>
      <dsp:spPr>
        <a:xfrm>
          <a:off x="6409484" y="0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Arial" panose="020B0604020202020204" pitchFamily="34" charset="0"/>
              <a:cs typeface="Arial" panose="020B0604020202020204" pitchFamily="34" charset="0"/>
            </a:rPr>
            <a:t>Costimulatory signals</a:t>
          </a:r>
        </a:p>
      </dsp:txBody>
      <dsp:txXfrm>
        <a:off x="6409484" y="0"/>
        <a:ext cx="3049934" cy="1740535"/>
      </dsp:txXfrm>
    </dsp:sp>
    <dsp:sp modelId="{DF5742B8-C9B6-4C8A-8F8F-10943E0C3DE2}">
      <dsp:nvSpPr>
        <dsp:cNvPr id="0" name=""/>
        <dsp:cNvSpPr/>
      </dsp:nvSpPr>
      <dsp:spPr>
        <a:xfrm>
          <a:off x="7716884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76B29-4B91-4784-BFBB-7A1D5A1B980F}">
      <dsp:nvSpPr>
        <dsp:cNvPr id="0" name=""/>
        <dsp:cNvSpPr/>
      </dsp:nvSpPr>
      <dsp:spPr>
        <a:xfrm>
          <a:off x="9242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Arial" panose="020B0604020202020204" pitchFamily="34" charset="0"/>
              <a:cs typeface="Arial" panose="020B0604020202020204" pitchFamily="34" charset="0"/>
            </a:rPr>
            <a:t>Binding of BTLA/CD160</a:t>
          </a:r>
        </a:p>
      </dsp:txBody>
      <dsp:txXfrm>
        <a:off x="57787" y="1395494"/>
        <a:ext cx="2665308" cy="1560349"/>
      </dsp:txXfrm>
    </dsp:sp>
    <dsp:sp modelId="{C90C8469-CF2C-43EC-9333-8D00B2844F03}">
      <dsp:nvSpPr>
        <dsp:cNvPr id="0" name=""/>
        <dsp:cNvSpPr/>
      </dsp:nvSpPr>
      <dsp:spPr>
        <a:xfrm>
          <a:off x="3047880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3047880" y="1970146"/>
        <a:ext cx="409940" cy="411044"/>
      </dsp:txXfrm>
    </dsp:sp>
    <dsp:sp modelId="{DB10BDFA-C8F9-438F-BB73-8E25CC9A5D0D}">
      <dsp:nvSpPr>
        <dsp:cNvPr id="0" name=""/>
        <dsp:cNvSpPr/>
      </dsp:nvSpPr>
      <dsp:spPr>
        <a:xfrm>
          <a:off x="3876600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Arial" panose="020B0604020202020204" pitchFamily="34" charset="0"/>
              <a:cs typeface="Arial" panose="020B0604020202020204" pitchFamily="34" charset="0"/>
            </a:rPr>
            <a:t>initiates</a:t>
          </a:r>
        </a:p>
      </dsp:txBody>
      <dsp:txXfrm>
        <a:off x="3925145" y="1395494"/>
        <a:ext cx="2665308" cy="1560349"/>
      </dsp:txXfrm>
    </dsp:sp>
    <dsp:sp modelId="{D3812B20-D5E6-4893-81AE-7D253113D438}">
      <dsp:nvSpPr>
        <dsp:cNvPr id="0" name=""/>
        <dsp:cNvSpPr/>
      </dsp:nvSpPr>
      <dsp:spPr>
        <a:xfrm>
          <a:off x="6915239" y="1833131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2900" kern="1200"/>
        </a:p>
      </dsp:txBody>
      <dsp:txXfrm>
        <a:off x="6915239" y="1970146"/>
        <a:ext cx="409940" cy="411044"/>
      </dsp:txXfrm>
    </dsp:sp>
    <dsp:sp modelId="{A5A72050-93F7-4836-A97C-31CB3506A18B}">
      <dsp:nvSpPr>
        <dsp:cNvPr id="0" name=""/>
        <dsp:cNvSpPr/>
      </dsp:nvSpPr>
      <dsp:spPr>
        <a:xfrm>
          <a:off x="7743958" y="1346949"/>
          <a:ext cx="2762398" cy="165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Arial" panose="020B0604020202020204" pitchFamily="34" charset="0"/>
              <a:cs typeface="Arial" panose="020B0604020202020204" pitchFamily="34" charset="0"/>
            </a:rPr>
            <a:t>Co-suppression signals</a:t>
          </a:r>
        </a:p>
      </dsp:txBody>
      <dsp:txXfrm>
        <a:off x="7792503" y="1395494"/>
        <a:ext cx="2665308" cy="1560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FF9A5-641B-3D87-3AA3-995D015CEF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662CA-8AD6-C5FB-F14D-D76822929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37EFC-8831-2CC3-9D6D-B86A58F56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09730-84FF-139C-B64F-13B65C2E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7E955-4C82-D564-04B2-F109FC403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747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7830-9983-7156-8B54-747884143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76B99-E33F-B893-06EB-83CF1D52F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99B57-2779-D9A0-F924-016F6B9B5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1DE88-3E62-0F2D-FC91-354C9C2D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D6E01-0B8F-3556-82C4-DAC99C82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427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2E1D49-6735-1BDF-9264-4AF8A419D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C711F-7FE6-6F8B-11E9-B7340BD2F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5B4EC-5B10-715D-BE35-B2966F2C8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49E9D-ACCF-9A9B-256B-0DE038D70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A3032-4FF9-E0A4-BDE3-1CCD675A7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570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322E5-82CF-3A61-609E-DC6C0F87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8EAE8-E0DE-3293-AB9C-CE9B57EC2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5FF54-3E29-508E-E97B-39ACD7A0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63C1F-2C59-D4D0-F39B-F4F85D81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875AD-72FA-FB8A-B19A-192030EDF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03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5DE96-C7E2-67D3-AD4B-0F95F4FC8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30527-D52F-A78D-5A4C-0C2ADE123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2531F-66FC-195F-C29B-D6DEC129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6C23D-4B6D-6302-8AAA-EE808CDFE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82E8F-C01C-7904-E686-1C0075A4C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67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AF97C-35CA-123A-EA4F-E7713206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BBBBD-E2BB-E6F1-15AE-A1EE103C10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27E97-54D0-056D-3417-E186E0BAB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8C139-7325-D112-8F4D-C23C7D868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F90B9-A445-F6F9-CBA2-DDE7F2C8C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88FCC-34BA-78C2-2A61-004480ED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589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4294F-BC59-4CF7-B2BD-5EA9460D5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EE8C1-576F-8BED-E642-CD3038319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F8CBC-D6CF-178B-3CF8-B9125419D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40C391-8160-2168-A089-1313C65A20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2548D1-6BAB-FEF8-AA78-4C26B6396E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E1544-6D8D-8331-6614-E33A76D7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D73513-2F70-5DD3-2B21-9F2BA07F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CDFBB4-2196-DED8-D713-53F2928D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39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DAB6-9C42-9702-D524-C3232A19B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72D54-2563-EA4B-D818-5E63282A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28196B-B7D2-2017-F4C6-1CF78548A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060342-A375-8820-ECA5-76C5375FF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15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5B84E6-F8EE-05AD-D8E4-43533527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7D1AAA-9BB4-236B-1581-0A3871410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D21B9-347A-0B27-8D04-60CCA753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375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41B60-EED3-18FA-3F8A-BD76D536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067F3-CD7E-5A1F-CF69-EC3D62DDC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135585-0772-2916-2FD6-5086E4117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99F5E-8D87-3A08-A8E2-E12BE4756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C13CD-3E5E-CB16-7CFA-BDC10488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81D76-64C7-FE5B-6EC6-ED4C0854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397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C5A2-EE2F-D784-94FD-72FF60A9D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81984F-2F95-357A-F533-974C1FEE4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BA462-9C76-F57E-266C-3DFCD1DD8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F672D-ED51-20E8-93EB-4B978EA4E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F0968-06C5-9EF6-98CA-AE4ECF984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AA594-99B9-E12C-3D5A-08F14A471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265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D62A-701F-C03B-2410-48F9DB4D6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6F8CD3-349B-844B-AFE3-A3BC60677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40ACA-BFAE-9D33-ECCF-4FC5BF74F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8BDDD-7598-4CB5-A5C0-A1CDD1CDCE96}" type="datetimeFigureOut">
              <a:rPr lang="en-IN" smtClean="0"/>
              <a:t>27-06-2022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09BC0-E2A8-FE47-8BD8-185D79322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A523E-380E-41EA-6FA8-D229C4F94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E1F2-0E71-4915-BD11-38962A667EF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43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00B2-A52C-125B-E103-9E8084DBF8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between CD160 polymorphism and AITD: a case control study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A13C0-FF7B-4F80-DF5C-AC858A3BAA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Weiwei He et al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BMC Endocrine Disorders(2021)21:148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5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69992-2676-0067-CB30-AFEE5557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B26B7-0BA0-EEF8-2E22-B763A1A18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1 cycle 95C for 15mins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94C for 30 sec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60C for 10mins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72C for 30secs (4cycle)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94C 30secs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60C 1min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72C 30secs	</a:t>
            </a:r>
          </a:p>
        </p:txBody>
      </p:sp>
    </p:spTree>
    <p:extLst>
      <p:ext uri="{BB962C8B-B14F-4D97-AF65-F5344CB8AC3E}">
        <p14:creationId xmlns:p14="http://schemas.microsoft.com/office/powerpoint/2010/main" val="2097829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746D7-0F2C-A589-18C4-0E9CC30F8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0F03B-B8BA-C7E2-8CCE-8F0705AC6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PCR products in 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round amplified for 2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PCR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Products obtained is amplified under PCR thermocycling condition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SNP directly identified by mapping targeted sequences to SNP reference sequences</a:t>
            </a:r>
          </a:p>
        </p:txBody>
      </p:sp>
    </p:spTree>
    <p:extLst>
      <p:ext uri="{BB962C8B-B14F-4D97-AF65-F5344CB8AC3E}">
        <p14:creationId xmlns:p14="http://schemas.microsoft.com/office/powerpoint/2010/main" val="142160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183C-9F94-69CF-0C29-C32BD5C5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00E14-B1C8-88B1-5AF9-284A3D12D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Forward and reverse primer for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744877 is 5′-GCTGACCTTCCAGCTCCTCTG-3′ and 5′-CTGGACCTCACTCAGCCTCAC-3</a:t>
            </a:r>
          </a:p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Forward and reverse primer for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3766526 is 5′ATATACTCAATCTGGCCATCAGC-3′ and 5′-TTTTCAATGGGTAGGAGGTAAGAC-3′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958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612E2-1BBA-E7C9-D84D-60BCD74C0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Statistical Analysis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62C2B-D648-64FD-9317-AE822950E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STATA was used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HWE evaluated using chi square test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Used to compare the allele and genotype frequency B/W cases and control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Dominant model ; allelic model ; homozygous model ; recessive model ; additive model through these the relationship B/W CD 160 and AITD including GD and HT analyzed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28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0E448-E56B-C680-1CF5-AA59B426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37D7C-D15E-DE6C-B783-D234D9B5C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Multiple Logistic regression analysis was also performed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Age &amp; gender used as confounding factors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p&lt;0.05 is significant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081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8B0AA-6A0F-2CF3-54D0-39C0083C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3D31B0-DC8D-8882-D9A6-E164DEB2F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8637" y="749295"/>
            <a:ext cx="7791061" cy="5743580"/>
          </a:xfrm>
        </p:spPr>
      </p:pic>
    </p:spTree>
    <p:extLst>
      <p:ext uri="{BB962C8B-B14F-4D97-AF65-F5344CB8AC3E}">
        <p14:creationId xmlns:p14="http://schemas.microsoft.com/office/powerpoint/2010/main" val="902526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DF62A-7F8C-E9FF-30A1-E707828AE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Rs 744877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4AFE1-C1C5-58AA-3DC7-761D19B88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Allele model C vs A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Dominant model CC/AC vs AA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Recessive model CC vs AA/AC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Homozygous model CC vs AA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Additive Model AC vs AA</a:t>
            </a:r>
          </a:p>
        </p:txBody>
      </p:sp>
    </p:spTree>
    <p:extLst>
      <p:ext uri="{BB962C8B-B14F-4D97-AF65-F5344CB8AC3E}">
        <p14:creationId xmlns:p14="http://schemas.microsoft.com/office/powerpoint/2010/main" val="2196694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6D945-DDAF-D23D-5E4F-6592CBB8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Rs 3766526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D8F4E-6D4B-4C8B-FEFA-D0AFB746E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Allele model A vs G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Dominant model AA/GA vs GG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Recessive model AA vs GG/GA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Homozygous model AA vs GG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Additive Model GA vs GG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31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5F04-0D0C-1725-1BF3-02C611089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between rs744877 and AITD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51A3174-DF7A-968D-4D02-AF90C958DD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3111" y="2043404"/>
            <a:ext cx="10515599" cy="4301412"/>
          </a:xfrm>
        </p:spPr>
      </p:pic>
    </p:spTree>
    <p:extLst>
      <p:ext uri="{BB962C8B-B14F-4D97-AF65-F5344CB8AC3E}">
        <p14:creationId xmlns:p14="http://schemas.microsoft.com/office/powerpoint/2010/main" val="1075608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2DA8-3800-9922-7E9D-C6654CF8E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…………..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of two polymorphism in CD 160 gene with AITD before and after adjusting for confounders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…………………………………………………………………………………………………………………………………………………….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..0+-2000000000000000000000000000000000000000000000000000000000000000000000000000000000000000000000000000000000000000000000000000000000000000000000000000000000000000000000000000000000000000000000000000000000000000000000000000000000000000000000000000000000000++++++++++++++.00000000000000000000000000000000000000000000000000000000000000000000000000000000000000000000000000000000+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0E6DE1-1842-7383-D69F-A68CD4517E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6491" y="2258008"/>
            <a:ext cx="11028782" cy="3844212"/>
          </a:xfrm>
        </p:spPr>
      </p:pic>
    </p:spTree>
    <p:extLst>
      <p:ext uri="{BB962C8B-B14F-4D97-AF65-F5344CB8AC3E}">
        <p14:creationId xmlns:p14="http://schemas.microsoft.com/office/powerpoint/2010/main" val="9096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249D3-B927-3DC5-17B5-6BBFE2837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520B9-788C-75A7-B34E-8FBB5CB75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AITD are endocrine AID with prevalence 5% world wide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Occurs more frequently in women than in men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Life time risk thyrotoxicosis (GD) 3% in women and 0.5% in males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Undiagnosed individuals with HT was estimated 2-5% in general population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77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D61F-438A-35DD-DDC3-16907B770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between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3766526 and AITD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D34724-A7C5-68EB-0374-C256F9AA3A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9239" y="1968759"/>
            <a:ext cx="9033522" cy="8757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3A28EF-4E07-7D28-9823-A12E9ECEF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5424" y="2926999"/>
            <a:ext cx="9444069" cy="278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68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FC37-CCBB-5B9F-85A1-23EB8215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of two polymorphism in CD 160 gene with AITD before and after adjusting for confounders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5F4ABB2-268B-D597-4F78-15A95FD1DC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9280" y="1782148"/>
            <a:ext cx="9363642" cy="82015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F686E2-276E-07D0-3D4B-20EEAE79B8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521" y="2692940"/>
            <a:ext cx="9492037" cy="293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55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CB191-92BE-D074-9571-12937717D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of two polymorphism models in CD 160 gene with GD before and after adjusting for confounders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57941D-CCB6-5279-E35D-BD0971E2F4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192" y="1886567"/>
            <a:ext cx="11353011" cy="4606307"/>
          </a:xfrm>
        </p:spPr>
      </p:pic>
    </p:spTree>
    <p:extLst>
      <p:ext uri="{BB962C8B-B14F-4D97-AF65-F5344CB8AC3E}">
        <p14:creationId xmlns:p14="http://schemas.microsoft.com/office/powerpoint/2010/main" val="1464787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87B60-193C-CF62-5737-C5F6F58DF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Association of two polymorphism models in CD 160 gene with HT before and after adjusting for confounders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0EC084-B157-3E8D-E154-7BFB078800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151" y="1954733"/>
            <a:ext cx="10842171" cy="4436736"/>
          </a:xfrm>
        </p:spPr>
      </p:pic>
    </p:spTree>
    <p:extLst>
      <p:ext uri="{BB962C8B-B14F-4D97-AF65-F5344CB8AC3E}">
        <p14:creationId xmlns:p14="http://schemas.microsoft.com/office/powerpoint/2010/main" val="1181085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7D698-01A0-CF6D-0749-3110FDD83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4A03C-F212-940A-E0BB-B078EB155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There is the association of CD 160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744877 with GD and supports the critical role of the CD160/HVEM/LIGHT/BTLA pathway in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thw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pathogenesis of GD</a:t>
            </a:r>
          </a:p>
        </p:txBody>
      </p:sp>
    </p:spTree>
    <p:extLst>
      <p:ext uri="{BB962C8B-B14F-4D97-AF65-F5344CB8AC3E}">
        <p14:creationId xmlns:p14="http://schemas.microsoft.com/office/powerpoint/2010/main" val="4277771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63C07-3668-0439-5FC2-F2D333F33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5DBBF-5C09-75F4-4CE6-A8A27E28F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This study has explored 2 SNPs in CD 160and found obvious B/W CD160 rs744877 and GD.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Corelation was also confirmed through multivariate logistic regression analysis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But this study did not confirm corelation B/W </a:t>
            </a:r>
            <a:r>
              <a:rPr lang="en-IN" sz="2400" dirty="0" err="1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744877 and HT</a:t>
            </a:r>
          </a:p>
        </p:txBody>
      </p:sp>
    </p:spTree>
    <p:extLst>
      <p:ext uri="{BB962C8B-B14F-4D97-AF65-F5344CB8AC3E}">
        <p14:creationId xmlns:p14="http://schemas.microsoft.com/office/powerpoint/2010/main" val="3329237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D3888-8FA5-A19C-E5B1-78421982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683FE-1C5D-7A84-1CB5-179F03B63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CD160/LIGHT/BTLA/HEVM pathway is essential signalling pathway in regulating immunity </a:t>
            </a:r>
          </a:p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Involved in the pathogenesis of infection and autoimmunity</a:t>
            </a:r>
          </a:p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CD160, LIGHT, BTLA are the ligands of HVEM but has different regulatory roles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67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24BA7-F12A-E733-D386-5B88E91C1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270063F-BBC8-136C-2F44-5D72142425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7592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835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7FD80-3E26-0911-FFC4-50C218765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AE0145B-1F2A-17BF-16BB-D2E226CA53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6389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58445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5826-5F96-5811-C85A-996549579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6B8DF-32CB-6624-09C2-24F0C398F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So CD160/HVEM/LIGHT/BTLA costimulatory / co-suppression pathway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Bidirectional switch that adjusts T cell activation and takes important part in regulating immune responses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Cysteine concentration 1 (CRD1) region in HEVM responsible for combination of CD160 / BTLA</a:t>
            </a:r>
          </a:p>
          <a:p>
            <a:pPr>
              <a:lnSpc>
                <a:spcPct val="15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CD160/HVEM/LIGHT/BTLA signalling pathway could change the development or progression of  AID such as colitis and atopic dermatitis</a:t>
            </a:r>
          </a:p>
        </p:txBody>
      </p:sp>
    </p:spTree>
    <p:extLst>
      <p:ext uri="{BB962C8B-B14F-4D97-AF65-F5344CB8AC3E}">
        <p14:creationId xmlns:p14="http://schemas.microsoft.com/office/powerpoint/2010/main" val="301633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DCBE0-73F4-DEBC-5B45-42078DB94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991A5-F1DA-4B7A-1F20-DF04AD0F6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Atrophic autoimmune thyroiditis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Postpartum thyroiditis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Graves ophthalmopathy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GD and HT are two main subtypes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HT is most prevalent than GD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9821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5755B-B185-FE1F-844E-476876C2D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E347F-9D55-B884-4BF7-746B7F74D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CD 160 highly expressed in spleen, small intestine, peripheral blood</a:t>
            </a:r>
          </a:p>
          <a:p>
            <a:r>
              <a:rPr lang="en-IN" dirty="0"/>
              <a:t>Minimal in brain, liver, heart, thymus and other tissues</a:t>
            </a:r>
          </a:p>
          <a:p>
            <a:r>
              <a:rPr lang="en-IN" dirty="0"/>
              <a:t>In pathogenesis of GD, APC; T cells; B cells are involved </a:t>
            </a:r>
          </a:p>
          <a:p>
            <a:r>
              <a:rPr lang="en-IN" dirty="0"/>
              <a:t>CD 160 primarily functionating as costimulatory receptor molecule </a:t>
            </a:r>
          </a:p>
          <a:p>
            <a:r>
              <a:rPr lang="en-IN" dirty="0"/>
              <a:t>CD 160 plays a important role in the maintenance of immune </a:t>
            </a:r>
            <a:r>
              <a:rPr lang="en-IN" dirty="0" err="1"/>
              <a:t>immune</a:t>
            </a:r>
            <a:r>
              <a:rPr lang="en-IN" dirty="0"/>
              <a:t> tolerance and prevention of AID.</a:t>
            </a:r>
          </a:p>
        </p:txBody>
      </p:sp>
    </p:spTree>
    <p:extLst>
      <p:ext uri="{BB962C8B-B14F-4D97-AF65-F5344CB8AC3E}">
        <p14:creationId xmlns:p14="http://schemas.microsoft.com/office/powerpoint/2010/main" val="20790913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358CC-5EEC-7B76-8B4B-AE61509E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  <a:t>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6B2C1-ED2B-E0AC-32A0-F8AE8E783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Sample size is large </a:t>
            </a:r>
          </a:p>
          <a:p>
            <a:pPr>
              <a:lnSpc>
                <a:spcPct val="200000"/>
              </a:lnSpc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Fewer HT patients leads to low statistical power in assessing the relationship B/W CD160 SNPs and HT </a:t>
            </a:r>
          </a:p>
        </p:txBody>
      </p:sp>
    </p:spTree>
    <p:extLst>
      <p:ext uri="{BB962C8B-B14F-4D97-AF65-F5344CB8AC3E}">
        <p14:creationId xmlns:p14="http://schemas.microsoft.com/office/powerpoint/2010/main" val="9751048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1C28C-7FB7-0FAA-36C5-20B76E676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38100-B8DD-1AAC-58D2-6995620CC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00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2488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25858-3138-FDD8-A8F7-69B95635B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575322"/>
            <a:ext cx="11049000" cy="604008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Pathogenesis is not clarified but genetic factors contributes 80% of risk factors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Some studies compared that there is familial predisposition to AITD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GD characterized by diffuse toxic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goitre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caused by TSH receptor antibody 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Most common cause is Hyperthyroidism</a:t>
            </a:r>
          </a:p>
          <a:p>
            <a:pPr>
              <a:lnSpc>
                <a:spcPct val="20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binds to TSH receptor on thyroid follicle this stimulates the production of thyroid hormone 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74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95A35-44AB-EDBC-858F-E38243BCB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35" y="447869"/>
            <a:ext cx="11569959" cy="62141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HT is diametrically opposite and also known as Chronic lymphocytic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thyroididtis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/Auto Immune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thyroididtis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Associated with hypothyroidism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Increase in Thyroglobulin Ab(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TGAb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and thyroid peroxidase Ab(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TPOAb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CD160- immunoglobulin like activator of NK cell receptor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Located in 1q2.3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BTLA- B &amp;T lymphocyte attenuating agents</a:t>
            </a:r>
          </a:p>
          <a:p>
            <a:pPr>
              <a:lnSpc>
                <a:spcPct val="150000"/>
              </a:lnSpc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Lymphotoxin alpha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LIGHT- lymphotoxin like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These are ligands of HVEM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558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D46D8-27B6-0B8D-55A9-62E49253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7275F-02D2-E1F6-EDF9-FCDA3ABC2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explore the susceptibility genes of GD and HT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include only GD and HT patients in research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investigate the relationship between two CD160 SNPs(rs744877 &amp; rs3766526) and AITD in a Chinese population 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28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CDA30-B368-1A24-12CD-C4CCDED0D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Methods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E8CAF-7B3F-67DC-CFE6-EEE9C1851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45" y="1427584"/>
            <a:ext cx="10821955" cy="474937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1017 patients with AITD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GD-634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HT-383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856 Healthy controls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Recruited from Dept of Endocrinology Jinshan Hospital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Diagnostic hallmark of GD &amp;HT is circulating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AutoAb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AITD patients were discovered based on clinical manifestation and Lab tests</a:t>
            </a: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71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C91BD-7D32-35F2-E6AD-953DE7214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EXCLUSION CRITERIA: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Patients with other AID and genetic disorders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Controls in presence of thyroid disease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Approved by ethical committee of Jinshan Hospital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Written Informed consent obtained</a:t>
            </a:r>
          </a:p>
          <a:p>
            <a:pPr>
              <a:lnSpc>
                <a:spcPct val="20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87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B2324-D4C3-CFFE-1F9A-219789BE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Genotyping </a:t>
            </a:r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B3512-F05C-A9D5-4C63-5CF041F94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2ml of blood obtained by venipuncture and collected in EDTA tube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Extraction of genomic DNA from peripheral blood leucocyte using standard procedure of Relax gene blood DNA system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CD160 SNP genotyped using high throughput SNP genotyping method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DNA 1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amplified in 10microL PCR reaction </a:t>
            </a: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793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1705</Words>
  <Application>Microsoft Office PowerPoint</Application>
  <PresentationFormat>Widescreen</PresentationFormat>
  <Paragraphs>121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Association between CD160 polymorphism and AITD: a case control study</vt:lpstr>
      <vt:lpstr>Introduction </vt:lpstr>
      <vt:lpstr>Types </vt:lpstr>
      <vt:lpstr>PowerPoint Presentation</vt:lpstr>
      <vt:lpstr>PowerPoint Presentation</vt:lpstr>
      <vt:lpstr>Aim </vt:lpstr>
      <vt:lpstr>Methods </vt:lpstr>
      <vt:lpstr>PowerPoint Presentation</vt:lpstr>
      <vt:lpstr>Genotyping </vt:lpstr>
      <vt:lpstr>PowerPoint Presentation</vt:lpstr>
      <vt:lpstr>PowerPoint Presentation</vt:lpstr>
      <vt:lpstr>PowerPoint Presentation</vt:lpstr>
      <vt:lpstr>Statistical Analysis</vt:lpstr>
      <vt:lpstr>PowerPoint Presentation</vt:lpstr>
      <vt:lpstr>Results </vt:lpstr>
      <vt:lpstr>Rs 744877</vt:lpstr>
      <vt:lpstr>Rs 3766526</vt:lpstr>
      <vt:lpstr>Association between rs744877 and AITD</vt:lpstr>
      <vt:lpstr>+                                                                                                                                                                                                                                         .                                       …………..                                                                                                              Association of two polymorphism in CD 160 gene with AITD before and after adjusting for confounders                                                                                                                                      …………………………………………………………………………………………………………………………………………………….                                                                                                                                                                                                                                              ..0+-2000000000000000000000000000000000000000000000000000000000000000000000000000000000000000000000000000000000000000000000000000000000000000000000000000000000000000000000000000000000000000000000000000000000000000000000000000000000000000000000000000000000000++++++++++++++.00000000000000000000000000000000000000000000000000000000000000000000000000000000000000000000000000000000+</vt:lpstr>
      <vt:lpstr>Association between rs 3766526 and AITD</vt:lpstr>
      <vt:lpstr>Association of two polymorphism in CD 160 gene with AITD before and after adjusting for confounders</vt:lpstr>
      <vt:lpstr>Association of two polymorphism models in CD 160 gene with GD before and after adjusting for confounders</vt:lpstr>
      <vt:lpstr>Association of two polymorphism models in CD 160 gene with HT before and after adjusting for confounders</vt:lpstr>
      <vt:lpstr>Conclusion </vt:lpstr>
      <vt:lpstr>Discussion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Limitation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between CD160 polymorphism and AITD: a case control study</dc:title>
  <dc:creator>suganya sribalaji</dc:creator>
  <cp:lastModifiedBy>suganya sribalaji</cp:lastModifiedBy>
  <cp:revision>5</cp:revision>
  <dcterms:created xsi:type="dcterms:W3CDTF">2022-06-26T02:32:58Z</dcterms:created>
  <dcterms:modified xsi:type="dcterms:W3CDTF">2022-06-27T06:14:30Z</dcterms:modified>
</cp:coreProperties>
</file>