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7537E4-909D-EBD1-7681-D0A7B552B0B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xmlns="" id="{E6951940-B38F-7722-08E3-AE93D7161D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xmlns="" id="{8036E2E9-FC0B-559B-6CED-8C6EC6943A18}"/>
              </a:ext>
            </a:extLst>
          </p:cNvPr>
          <p:cNvSpPr>
            <a:spLocks noGrp="1"/>
          </p:cNvSpPr>
          <p:nvPr>
            <p:ph type="dt" sz="half" idx="10"/>
          </p:nvPr>
        </p:nvSpPr>
        <p:spPr/>
        <p:txBody>
          <a:bodyPr/>
          <a:lstStyle/>
          <a:p>
            <a:fld id="{39C2C3A1-1FAD-42CD-9B93-35B689FF5B69}" type="datetimeFigureOut">
              <a:rPr lang="en-IN" smtClean="0"/>
              <a:pPr/>
              <a:t>17-03-2023</a:t>
            </a:fld>
            <a:endParaRPr lang="en-IN"/>
          </a:p>
        </p:txBody>
      </p:sp>
      <p:sp>
        <p:nvSpPr>
          <p:cNvPr id="5" name="Footer Placeholder 4">
            <a:extLst>
              <a:ext uri="{FF2B5EF4-FFF2-40B4-BE49-F238E27FC236}">
                <a16:creationId xmlns:a16="http://schemas.microsoft.com/office/drawing/2014/main" xmlns="" id="{D18C3262-816E-4E6E-95FE-9953D49D10C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3B621495-7484-2057-D91C-A9C0576DAB6C}"/>
              </a:ext>
            </a:extLst>
          </p:cNvPr>
          <p:cNvSpPr>
            <a:spLocks noGrp="1"/>
          </p:cNvSpPr>
          <p:nvPr>
            <p:ph type="sldNum" sz="quarter" idx="12"/>
          </p:nvPr>
        </p:nvSpPr>
        <p:spPr/>
        <p:txBody>
          <a:bodyPr/>
          <a:lstStyle/>
          <a:p>
            <a:fld id="{74DC9458-D754-4451-88C4-69F994FF39DE}" type="slidenum">
              <a:rPr lang="en-IN" smtClean="0"/>
              <a:pPr/>
              <a:t>‹#›</a:t>
            </a:fld>
            <a:endParaRPr lang="en-IN"/>
          </a:p>
        </p:txBody>
      </p:sp>
    </p:spTree>
    <p:extLst>
      <p:ext uri="{BB962C8B-B14F-4D97-AF65-F5344CB8AC3E}">
        <p14:creationId xmlns:p14="http://schemas.microsoft.com/office/powerpoint/2010/main" xmlns="" val="1755844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8D1823-C44B-AAB6-B957-0DBE29C0D049}"/>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1ABD4189-A755-A628-91E7-76F15203E7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F5021F8C-2162-012C-DEEC-843A9C6255F6}"/>
              </a:ext>
            </a:extLst>
          </p:cNvPr>
          <p:cNvSpPr>
            <a:spLocks noGrp="1"/>
          </p:cNvSpPr>
          <p:nvPr>
            <p:ph type="dt" sz="half" idx="10"/>
          </p:nvPr>
        </p:nvSpPr>
        <p:spPr/>
        <p:txBody>
          <a:bodyPr/>
          <a:lstStyle/>
          <a:p>
            <a:fld id="{39C2C3A1-1FAD-42CD-9B93-35B689FF5B69}" type="datetimeFigureOut">
              <a:rPr lang="en-IN" smtClean="0"/>
              <a:pPr/>
              <a:t>17-03-2023</a:t>
            </a:fld>
            <a:endParaRPr lang="en-IN"/>
          </a:p>
        </p:txBody>
      </p:sp>
      <p:sp>
        <p:nvSpPr>
          <p:cNvPr id="5" name="Footer Placeholder 4">
            <a:extLst>
              <a:ext uri="{FF2B5EF4-FFF2-40B4-BE49-F238E27FC236}">
                <a16:creationId xmlns:a16="http://schemas.microsoft.com/office/drawing/2014/main" xmlns="" id="{E81BAD06-C727-4E0B-EED6-DF96D4D63E2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72701DF3-1371-118E-23D5-2A4902ACF862}"/>
              </a:ext>
            </a:extLst>
          </p:cNvPr>
          <p:cNvSpPr>
            <a:spLocks noGrp="1"/>
          </p:cNvSpPr>
          <p:nvPr>
            <p:ph type="sldNum" sz="quarter" idx="12"/>
          </p:nvPr>
        </p:nvSpPr>
        <p:spPr/>
        <p:txBody>
          <a:bodyPr/>
          <a:lstStyle/>
          <a:p>
            <a:fld id="{74DC9458-D754-4451-88C4-69F994FF39DE}" type="slidenum">
              <a:rPr lang="en-IN" smtClean="0"/>
              <a:pPr/>
              <a:t>‹#›</a:t>
            </a:fld>
            <a:endParaRPr lang="en-IN"/>
          </a:p>
        </p:txBody>
      </p:sp>
    </p:spTree>
    <p:extLst>
      <p:ext uri="{BB962C8B-B14F-4D97-AF65-F5344CB8AC3E}">
        <p14:creationId xmlns:p14="http://schemas.microsoft.com/office/powerpoint/2010/main" xmlns="" val="3021452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3F16965F-72AA-E88E-F8DD-879465D8C30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27B20658-E06A-25BE-54AE-9350AE4CC9E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4416BC2B-D707-6661-F700-456C0309B921}"/>
              </a:ext>
            </a:extLst>
          </p:cNvPr>
          <p:cNvSpPr>
            <a:spLocks noGrp="1"/>
          </p:cNvSpPr>
          <p:nvPr>
            <p:ph type="dt" sz="half" idx="10"/>
          </p:nvPr>
        </p:nvSpPr>
        <p:spPr/>
        <p:txBody>
          <a:bodyPr/>
          <a:lstStyle/>
          <a:p>
            <a:fld id="{39C2C3A1-1FAD-42CD-9B93-35B689FF5B69}" type="datetimeFigureOut">
              <a:rPr lang="en-IN" smtClean="0"/>
              <a:pPr/>
              <a:t>17-03-2023</a:t>
            </a:fld>
            <a:endParaRPr lang="en-IN"/>
          </a:p>
        </p:txBody>
      </p:sp>
      <p:sp>
        <p:nvSpPr>
          <p:cNvPr id="5" name="Footer Placeholder 4">
            <a:extLst>
              <a:ext uri="{FF2B5EF4-FFF2-40B4-BE49-F238E27FC236}">
                <a16:creationId xmlns:a16="http://schemas.microsoft.com/office/drawing/2014/main" xmlns="" id="{7C7916BA-90B4-BED6-728B-A724A9B6AD3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9D77E271-4B7F-36E4-4CF3-E735B7906EDB}"/>
              </a:ext>
            </a:extLst>
          </p:cNvPr>
          <p:cNvSpPr>
            <a:spLocks noGrp="1"/>
          </p:cNvSpPr>
          <p:nvPr>
            <p:ph type="sldNum" sz="quarter" idx="12"/>
          </p:nvPr>
        </p:nvSpPr>
        <p:spPr/>
        <p:txBody>
          <a:bodyPr/>
          <a:lstStyle/>
          <a:p>
            <a:fld id="{74DC9458-D754-4451-88C4-69F994FF39DE}" type="slidenum">
              <a:rPr lang="en-IN" smtClean="0"/>
              <a:pPr/>
              <a:t>‹#›</a:t>
            </a:fld>
            <a:endParaRPr lang="en-IN"/>
          </a:p>
        </p:txBody>
      </p:sp>
    </p:spTree>
    <p:extLst>
      <p:ext uri="{BB962C8B-B14F-4D97-AF65-F5344CB8AC3E}">
        <p14:creationId xmlns:p14="http://schemas.microsoft.com/office/powerpoint/2010/main" xmlns="" val="611422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DC4AFF-3B81-0E76-98CF-BF9ECE03F16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7F07C3CF-8104-E0BA-0ED3-302E3E2944C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F9F3E0D9-B0CF-8796-4739-5D0E0B61F2F7}"/>
              </a:ext>
            </a:extLst>
          </p:cNvPr>
          <p:cNvSpPr>
            <a:spLocks noGrp="1"/>
          </p:cNvSpPr>
          <p:nvPr>
            <p:ph type="dt" sz="half" idx="10"/>
          </p:nvPr>
        </p:nvSpPr>
        <p:spPr/>
        <p:txBody>
          <a:bodyPr/>
          <a:lstStyle/>
          <a:p>
            <a:fld id="{39C2C3A1-1FAD-42CD-9B93-35B689FF5B69}" type="datetimeFigureOut">
              <a:rPr lang="en-IN" smtClean="0"/>
              <a:pPr/>
              <a:t>17-03-2023</a:t>
            </a:fld>
            <a:endParaRPr lang="en-IN"/>
          </a:p>
        </p:txBody>
      </p:sp>
      <p:sp>
        <p:nvSpPr>
          <p:cNvPr id="5" name="Footer Placeholder 4">
            <a:extLst>
              <a:ext uri="{FF2B5EF4-FFF2-40B4-BE49-F238E27FC236}">
                <a16:creationId xmlns:a16="http://schemas.microsoft.com/office/drawing/2014/main" xmlns="" id="{A42E9D33-0751-62B4-6A4A-C554F86F65B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B233D1B2-5544-41AE-D27C-1F06523C7112}"/>
              </a:ext>
            </a:extLst>
          </p:cNvPr>
          <p:cNvSpPr>
            <a:spLocks noGrp="1"/>
          </p:cNvSpPr>
          <p:nvPr>
            <p:ph type="sldNum" sz="quarter" idx="12"/>
          </p:nvPr>
        </p:nvSpPr>
        <p:spPr/>
        <p:txBody>
          <a:bodyPr/>
          <a:lstStyle/>
          <a:p>
            <a:fld id="{74DC9458-D754-4451-88C4-69F994FF39DE}" type="slidenum">
              <a:rPr lang="en-IN" smtClean="0"/>
              <a:pPr/>
              <a:t>‹#›</a:t>
            </a:fld>
            <a:endParaRPr lang="en-IN"/>
          </a:p>
        </p:txBody>
      </p:sp>
    </p:spTree>
    <p:extLst>
      <p:ext uri="{BB962C8B-B14F-4D97-AF65-F5344CB8AC3E}">
        <p14:creationId xmlns:p14="http://schemas.microsoft.com/office/powerpoint/2010/main" xmlns="" val="1829455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292723-7013-A4F2-E831-4B41D684B8C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06F31D67-7E7F-0830-579B-88495C4A9B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43F974F2-31E6-840F-C388-7A9C262942A8}"/>
              </a:ext>
            </a:extLst>
          </p:cNvPr>
          <p:cNvSpPr>
            <a:spLocks noGrp="1"/>
          </p:cNvSpPr>
          <p:nvPr>
            <p:ph type="dt" sz="half" idx="10"/>
          </p:nvPr>
        </p:nvSpPr>
        <p:spPr/>
        <p:txBody>
          <a:bodyPr/>
          <a:lstStyle/>
          <a:p>
            <a:fld id="{39C2C3A1-1FAD-42CD-9B93-35B689FF5B69}" type="datetimeFigureOut">
              <a:rPr lang="en-IN" smtClean="0"/>
              <a:pPr/>
              <a:t>17-03-2023</a:t>
            </a:fld>
            <a:endParaRPr lang="en-IN"/>
          </a:p>
        </p:txBody>
      </p:sp>
      <p:sp>
        <p:nvSpPr>
          <p:cNvPr id="5" name="Footer Placeholder 4">
            <a:extLst>
              <a:ext uri="{FF2B5EF4-FFF2-40B4-BE49-F238E27FC236}">
                <a16:creationId xmlns:a16="http://schemas.microsoft.com/office/drawing/2014/main" xmlns="" id="{7DF909A6-1014-1366-40C8-6C391BAF583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043619BD-70A1-6B15-4041-BE9DDAF1DB73}"/>
              </a:ext>
            </a:extLst>
          </p:cNvPr>
          <p:cNvSpPr>
            <a:spLocks noGrp="1"/>
          </p:cNvSpPr>
          <p:nvPr>
            <p:ph type="sldNum" sz="quarter" idx="12"/>
          </p:nvPr>
        </p:nvSpPr>
        <p:spPr/>
        <p:txBody>
          <a:bodyPr/>
          <a:lstStyle/>
          <a:p>
            <a:fld id="{74DC9458-D754-4451-88C4-69F994FF39DE}" type="slidenum">
              <a:rPr lang="en-IN" smtClean="0"/>
              <a:pPr/>
              <a:t>‹#›</a:t>
            </a:fld>
            <a:endParaRPr lang="en-IN"/>
          </a:p>
        </p:txBody>
      </p:sp>
    </p:spTree>
    <p:extLst>
      <p:ext uri="{BB962C8B-B14F-4D97-AF65-F5344CB8AC3E}">
        <p14:creationId xmlns:p14="http://schemas.microsoft.com/office/powerpoint/2010/main" xmlns="" val="1476987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D031A5-C04A-E136-9C6A-1535A3C9740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E66DC43F-2D51-AA94-EE76-9608234C952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5504FCFF-B1AC-174C-A662-7D2D2F3AE55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73A5CE63-5F20-774F-6193-72588BC2E63D}"/>
              </a:ext>
            </a:extLst>
          </p:cNvPr>
          <p:cNvSpPr>
            <a:spLocks noGrp="1"/>
          </p:cNvSpPr>
          <p:nvPr>
            <p:ph type="dt" sz="half" idx="10"/>
          </p:nvPr>
        </p:nvSpPr>
        <p:spPr/>
        <p:txBody>
          <a:bodyPr/>
          <a:lstStyle/>
          <a:p>
            <a:fld id="{39C2C3A1-1FAD-42CD-9B93-35B689FF5B69}" type="datetimeFigureOut">
              <a:rPr lang="en-IN" smtClean="0"/>
              <a:pPr/>
              <a:t>17-03-2023</a:t>
            </a:fld>
            <a:endParaRPr lang="en-IN"/>
          </a:p>
        </p:txBody>
      </p:sp>
      <p:sp>
        <p:nvSpPr>
          <p:cNvPr id="6" name="Footer Placeholder 5">
            <a:extLst>
              <a:ext uri="{FF2B5EF4-FFF2-40B4-BE49-F238E27FC236}">
                <a16:creationId xmlns:a16="http://schemas.microsoft.com/office/drawing/2014/main" xmlns="" id="{6A664393-0588-285C-EE25-EDD425D9C64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6C693027-1694-6EBC-4E18-621603953EC0}"/>
              </a:ext>
            </a:extLst>
          </p:cNvPr>
          <p:cNvSpPr>
            <a:spLocks noGrp="1"/>
          </p:cNvSpPr>
          <p:nvPr>
            <p:ph type="sldNum" sz="quarter" idx="12"/>
          </p:nvPr>
        </p:nvSpPr>
        <p:spPr/>
        <p:txBody>
          <a:bodyPr/>
          <a:lstStyle/>
          <a:p>
            <a:fld id="{74DC9458-D754-4451-88C4-69F994FF39DE}" type="slidenum">
              <a:rPr lang="en-IN" smtClean="0"/>
              <a:pPr/>
              <a:t>‹#›</a:t>
            </a:fld>
            <a:endParaRPr lang="en-IN"/>
          </a:p>
        </p:txBody>
      </p:sp>
    </p:spTree>
    <p:extLst>
      <p:ext uri="{BB962C8B-B14F-4D97-AF65-F5344CB8AC3E}">
        <p14:creationId xmlns:p14="http://schemas.microsoft.com/office/powerpoint/2010/main" xmlns="" val="547519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74068D-21A4-2139-0DD4-C235C664DC8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E9EE55B5-65E4-EA20-C722-87F3EE0E85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532E4739-8E14-1B3F-BCB9-85CB9C0B16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2AFDAF5B-C6A9-6CC2-9562-7F95F5DFCD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E534165F-0AEE-8991-22C3-CF7BB4A3C4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3251A2A4-E2A4-02E8-1598-8CFE4DB7AB20}"/>
              </a:ext>
            </a:extLst>
          </p:cNvPr>
          <p:cNvSpPr>
            <a:spLocks noGrp="1"/>
          </p:cNvSpPr>
          <p:nvPr>
            <p:ph type="dt" sz="half" idx="10"/>
          </p:nvPr>
        </p:nvSpPr>
        <p:spPr/>
        <p:txBody>
          <a:bodyPr/>
          <a:lstStyle/>
          <a:p>
            <a:fld id="{39C2C3A1-1FAD-42CD-9B93-35B689FF5B69}" type="datetimeFigureOut">
              <a:rPr lang="en-IN" smtClean="0"/>
              <a:pPr/>
              <a:t>17-03-2023</a:t>
            </a:fld>
            <a:endParaRPr lang="en-IN"/>
          </a:p>
        </p:txBody>
      </p:sp>
      <p:sp>
        <p:nvSpPr>
          <p:cNvPr id="8" name="Footer Placeholder 7">
            <a:extLst>
              <a:ext uri="{FF2B5EF4-FFF2-40B4-BE49-F238E27FC236}">
                <a16:creationId xmlns:a16="http://schemas.microsoft.com/office/drawing/2014/main" xmlns="" id="{1A57D885-058C-F076-4AB3-1AD5BEC6ECF4}"/>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xmlns="" id="{DE903D76-83CA-27ED-7B2F-1035F92057CF}"/>
              </a:ext>
            </a:extLst>
          </p:cNvPr>
          <p:cNvSpPr>
            <a:spLocks noGrp="1"/>
          </p:cNvSpPr>
          <p:nvPr>
            <p:ph type="sldNum" sz="quarter" idx="12"/>
          </p:nvPr>
        </p:nvSpPr>
        <p:spPr/>
        <p:txBody>
          <a:bodyPr/>
          <a:lstStyle/>
          <a:p>
            <a:fld id="{74DC9458-D754-4451-88C4-69F994FF39DE}" type="slidenum">
              <a:rPr lang="en-IN" smtClean="0"/>
              <a:pPr/>
              <a:t>‹#›</a:t>
            </a:fld>
            <a:endParaRPr lang="en-IN"/>
          </a:p>
        </p:txBody>
      </p:sp>
    </p:spTree>
    <p:extLst>
      <p:ext uri="{BB962C8B-B14F-4D97-AF65-F5344CB8AC3E}">
        <p14:creationId xmlns:p14="http://schemas.microsoft.com/office/powerpoint/2010/main" xmlns="" val="1391859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A358B3-BC4B-FFFA-5634-9709C9D2747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F0E99F7A-4AD7-4B5A-B122-A8B3F39FB7D8}"/>
              </a:ext>
            </a:extLst>
          </p:cNvPr>
          <p:cNvSpPr>
            <a:spLocks noGrp="1"/>
          </p:cNvSpPr>
          <p:nvPr>
            <p:ph type="dt" sz="half" idx="10"/>
          </p:nvPr>
        </p:nvSpPr>
        <p:spPr/>
        <p:txBody>
          <a:bodyPr/>
          <a:lstStyle/>
          <a:p>
            <a:fld id="{39C2C3A1-1FAD-42CD-9B93-35B689FF5B69}" type="datetimeFigureOut">
              <a:rPr lang="en-IN" smtClean="0"/>
              <a:pPr/>
              <a:t>17-03-2023</a:t>
            </a:fld>
            <a:endParaRPr lang="en-IN"/>
          </a:p>
        </p:txBody>
      </p:sp>
      <p:sp>
        <p:nvSpPr>
          <p:cNvPr id="4" name="Footer Placeholder 3">
            <a:extLst>
              <a:ext uri="{FF2B5EF4-FFF2-40B4-BE49-F238E27FC236}">
                <a16:creationId xmlns:a16="http://schemas.microsoft.com/office/drawing/2014/main" xmlns="" id="{D3E88D1A-CA56-8C92-6BF7-04247739B558}"/>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xmlns="" id="{C62EC7F6-A6FD-78B0-5653-C1E895A5E723}"/>
              </a:ext>
            </a:extLst>
          </p:cNvPr>
          <p:cNvSpPr>
            <a:spLocks noGrp="1"/>
          </p:cNvSpPr>
          <p:nvPr>
            <p:ph type="sldNum" sz="quarter" idx="12"/>
          </p:nvPr>
        </p:nvSpPr>
        <p:spPr/>
        <p:txBody>
          <a:bodyPr/>
          <a:lstStyle/>
          <a:p>
            <a:fld id="{74DC9458-D754-4451-88C4-69F994FF39DE}" type="slidenum">
              <a:rPr lang="en-IN" smtClean="0"/>
              <a:pPr/>
              <a:t>‹#›</a:t>
            </a:fld>
            <a:endParaRPr lang="en-IN"/>
          </a:p>
        </p:txBody>
      </p:sp>
    </p:spTree>
    <p:extLst>
      <p:ext uri="{BB962C8B-B14F-4D97-AF65-F5344CB8AC3E}">
        <p14:creationId xmlns:p14="http://schemas.microsoft.com/office/powerpoint/2010/main" xmlns="" val="965402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ADDE52A8-C708-10B5-E3DB-08A1B41D3664}"/>
              </a:ext>
            </a:extLst>
          </p:cNvPr>
          <p:cNvSpPr>
            <a:spLocks noGrp="1"/>
          </p:cNvSpPr>
          <p:nvPr>
            <p:ph type="dt" sz="half" idx="10"/>
          </p:nvPr>
        </p:nvSpPr>
        <p:spPr/>
        <p:txBody>
          <a:bodyPr/>
          <a:lstStyle/>
          <a:p>
            <a:fld id="{39C2C3A1-1FAD-42CD-9B93-35B689FF5B69}" type="datetimeFigureOut">
              <a:rPr lang="en-IN" smtClean="0"/>
              <a:pPr/>
              <a:t>17-03-2023</a:t>
            </a:fld>
            <a:endParaRPr lang="en-IN"/>
          </a:p>
        </p:txBody>
      </p:sp>
      <p:sp>
        <p:nvSpPr>
          <p:cNvPr id="3" name="Footer Placeholder 2">
            <a:extLst>
              <a:ext uri="{FF2B5EF4-FFF2-40B4-BE49-F238E27FC236}">
                <a16:creationId xmlns:a16="http://schemas.microsoft.com/office/drawing/2014/main" xmlns="" id="{9A7AEEDF-ABC8-D56F-8E2D-4F7BCD903FC7}"/>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xmlns="" id="{76666B71-1F42-7179-4303-0D86E86E8BBC}"/>
              </a:ext>
            </a:extLst>
          </p:cNvPr>
          <p:cNvSpPr>
            <a:spLocks noGrp="1"/>
          </p:cNvSpPr>
          <p:nvPr>
            <p:ph type="sldNum" sz="quarter" idx="12"/>
          </p:nvPr>
        </p:nvSpPr>
        <p:spPr/>
        <p:txBody>
          <a:bodyPr/>
          <a:lstStyle/>
          <a:p>
            <a:fld id="{74DC9458-D754-4451-88C4-69F994FF39DE}" type="slidenum">
              <a:rPr lang="en-IN" smtClean="0"/>
              <a:pPr/>
              <a:t>‹#›</a:t>
            </a:fld>
            <a:endParaRPr lang="en-IN"/>
          </a:p>
        </p:txBody>
      </p:sp>
    </p:spTree>
    <p:extLst>
      <p:ext uri="{BB962C8B-B14F-4D97-AF65-F5344CB8AC3E}">
        <p14:creationId xmlns:p14="http://schemas.microsoft.com/office/powerpoint/2010/main" xmlns="" val="4240964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C4FBD4-45A0-DE1A-E6D6-BB4502E3CB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E3B743DD-54FE-9F4D-F617-4BE10B9304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8AE9B0FE-5161-C3AD-280A-2616FB94D8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783C4EA9-A2E3-2C40-7445-F7AC93010F95}"/>
              </a:ext>
            </a:extLst>
          </p:cNvPr>
          <p:cNvSpPr>
            <a:spLocks noGrp="1"/>
          </p:cNvSpPr>
          <p:nvPr>
            <p:ph type="dt" sz="half" idx="10"/>
          </p:nvPr>
        </p:nvSpPr>
        <p:spPr/>
        <p:txBody>
          <a:bodyPr/>
          <a:lstStyle/>
          <a:p>
            <a:fld id="{39C2C3A1-1FAD-42CD-9B93-35B689FF5B69}" type="datetimeFigureOut">
              <a:rPr lang="en-IN" smtClean="0"/>
              <a:pPr/>
              <a:t>17-03-2023</a:t>
            </a:fld>
            <a:endParaRPr lang="en-IN"/>
          </a:p>
        </p:txBody>
      </p:sp>
      <p:sp>
        <p:nvSpPr>
          <p:cNvPr id="6" name="Footer Placeholder 5">
            <a:extLst>
              <a:ext uri="{FF2B5EF4-FFF2-40B4-BE49-F238E27FC236}">
                <a16:creationId xmlns:a16="http://schemas.microsoft.com/office/drawing/2014/main" xmlns="" id="{9F959675-C5A5-6E48-55E5-4EF9D523565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7053A4D5-6D23-D405-8E9A-29932485153E}"/>
              </a:ext>
            </a:extLst>
          </p:cNvPr>
          <p:cNvSpPr>
            <a:spLocks noGrp="1"/>
          </p:cNvSpPr>
          <p:nvPr>
            <p:ph type="sldNum" sz="quarter" idx="12"/>
          </p:nvPr>
        </p:nvSpPr>
        <p:spPr/>
        <p:txBody>
          <a:bodyPr/>
          <a:lstStyle/>
          <a:p>
            <a:fld id="{74DC9458-D754-4451-88C4-69F994FF39DE}" type="slidenum">
              <a:rPr lang="en-IN" smtClean="0"/>
              <a:pPr/>
              <a:t>‹#›</a:t>
            </a:fld>
            <a:endParaRPr lang="en-IN"/>
          </a:p>
        </p:txBody>
      </p:sp>
    </p:spTree>
    <p:extLst>
      <p:ext uri="{BB962C8B-B14F-4D97-AF65-F5344CB8AC3E}">
        <p14:creationId xmlns:p14="http://schemas.microsoft.com/office/powerpoint/2010/main" xmlns="" val="2322431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0B0183-ACBF-B0BC-2C26-C99349BC4F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8174AF60-9BC0-689E-FC58-5822F212A8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xmlns="" id="{EBB036D8-AC14-3593-51F4-BF8DA3BEDA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D0E27A9-AB03-9833-33ED-BEBD97B73B4F}"/>
              </a:ext>
            </a:extLst>
          </p:cNvPr>
          <p:cNvSpPr>
            <a:spLocks noGrp="1"/>
          </p:cNvSpPr>
          <p:nvPr>
            <p:ph type="dt" sz="half" idx="10"/>
          </p:nvPr>
        </p:nvSpPr>
        <p:spPr/>
        <p:txBody>
          <a:bodyPr/>
          <a:lstStyle/>
          <a:p>
            <a:fld id="{39C2C3A1-1FAD-42CD-9B93-35B689FF5B69}" type="datetimeFigureOut">
              <a:rPr lang="en-IN" smtClean="0"/>
              <a:pPr/>
              <a:t>17-03-2023</a:t>
            </a:fld>
            <a:endParaRPr lang="en-IN"/>
          </a:p>
        </p:txBody>
      </p:sp>
      <p:sp>
        <p:nvSpPr>
          <p:cNvPr id="6" name="Footer Placeholder 5">
            <a:extLst>
              <a:ext uri="{FF2B5EF4-FFF2-40B4-BE49-F238E27FC236}">
                <a16:creationId xmlns:a16="http://schemas.microsoft.com/office/drawing/2014/main" xmlns="" id="{11CC782B-9875-5A3C-A28D-F1A57132844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51697A6F-B86C-0ED3-FE58-DC80BEFA7D71}"/>
              </a:ext>
            </a:extLst>
          </p:cNvPr>
          <p:cNvSpPr>
            <a:spLocks noGrp="1"/>
          </p:cNvSpPr>
          <p:nvPr>
            <p:ph type="sldNum" sz="quarter" idx="12"/>
          </p:nvPr>
        </p:nvSpPr>
        <p:spPr/>
        <p:txBody>
          <a:bodyPr/>
          <a:lstStyle/>
          <a:p>
            <a:fld id="{74DC9458-D754-4451-88C4-69F994FF39DE}" type="slidenum">
              <a:rPr lang="en-IN" smtClean="0"/>
              <a:pPr/>
              <a:t>‹#›</a:t>
            </a:fld>
            <a:endParaRPr lang="en-IN"/>
          </a:p>
        </p:txBody>
      </p:sp>
    </p:spTree>
    <p:extLst>
      <p:ext uri="{BB962C8B-B14F-4D97-AF65-F5344CB8AC3E}">
        <p14:creationId xmlns:p14="http://schemas.microsoft.com/office/powerpoint/2010/main" xmlns="" val="170563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CACFE7F2-005F-F3A7-F573-F22BEDF3C8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755598DC-8A8B-87DB-6228-B50C347407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28972AAF-B14E-D1AA-F369-EBB53CB667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C2C3A1-1FAD-42CD-9B93-35B689FF5B69}" type="datetimeFigureOut">
              <a:rPr lang="en-IN" smtClean="0"/>
              <a:pPr/>
              <a:t>17-03-2023</a:t>
            </a:fld>
            <a:endParaRPr lang="en-IN"/>
          </a:p>
        </p:txBody>
      </p:sp>
      <p:sp>
        <p:nvSpPr>
          <p:cNvPr id="5" name="Footer Placeholder 4">
            <a:extLst>
              <a:ext uri="{FF2B5EF4-FFF2-40B4-BE49-F238E27FC236}">
                <a16:creationId xmlns:a16="http://schemas.microsoft.com/office/drawing/2014/main" xmlns="" id="{E0F4CE12-7BC4-2069-AB03-56FE7E948D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xmlns="" id="{37F2A577-B67B-E165-5A0B-E145D8E45C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C9458-D754-4451-88C4-69F994FF39DE}" type="slidenum">
              <a:rPr lang="en-IN" smtClean="0"/>
              <a:pPr/>
              <a:t>‹#›</a:t>
            </a:fld>
            <a:endParaRPr lang="en-IN"/>
          </a:p>
        </p:txBody>
      </p:sp>
    </p:spTree>
    <p:extLst>
      <p:ext uri="{BB962C8B-B14F-4D97-AF65-F5344CB8AC3E}">
        <p14:creationId xmlns:p14="http://schemas.microsoft.com/office/powerpoint/2010/main" xmlns="" val="22757188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8D7241-5089-6C81-5FAE-22730AFAC619}"/>
              </a:ext>
            </a:extLst>
          </p:cNvPr>
          <p:cNvSpPr>
            <a:spLocks noGrp="1"/>
          </p:cNvSpPr>
          <p:nvPr>
            <p:ph type="ctrTitle"/>
          </p:nvPr>
        </p:nvSpPr>
        <p:spPr/>
        <p:txBody>
          <a:bodyPr>
            <a:normAutofit/>
          </a:bodyPr>
          <a:lstStyle/>
          <a:p>
            <a:r>
              <a:rPr lang="en-US" sz="3200" dirty="0">
                <a:latin typeface="Arial" panose="020B0604020202020204" pitchFamily="34" charset="0"/>
                <a:cs typeface="Arial" panose="020B0604020202020204" pitchFamily="34" charset="0"/>
              </a:rPr>
              <a:t>Association between rs7901695 and rs7903146</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polymorphisms of the TCF7L2 gene and gestational diabetes in the population of Southern Poland</a:t>
            </a:r>
            <a:endParaRPr lang="en-IN" sz="32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xmlns="" id="{E2BA04CA-EAD4-58C8-A845-AFA7069A8860}"/>
              </a:ext>
            </a:extLst>
          </p:cNvPr>
          <p:cNvSpPr>
            <a:spLocks noGrp="1"/>
          </p:cNvSpPr>
          <p:nvPr>
            <p:ph type="subTitle" idx="1"/>
          </p:nvPr>
        </p:nvSpPr>
        <p:spPr/>
        <p:txBody>
          <a:bodyPr/>
          <a:lstStyle/>
          <a:p>
            <a:r>
              <a:rPr lang="en-IN" dirty="0">
                <a:latin typeface="Arial" panose="020B0604020202020204" pitchFamily="34" charset="0"/>
                <a:cs typeface="Arial" panose="020B0604020202020204" pitchFamily="34" charset="0"/>
              </a:rPr>
              <a:t>Daria </a:t>
            </a:r>
            <a:r>
              <a:rPr lang="en-IN" dirty="0" err="1">
                <a:latin typeface="Arial" panose="020B0604020202020204" pitchFamily="34" charset="0"/>
                <a:cs typeface="Arial" panose="020B0604020202020204" pitchFamily="34" charset="0"/>
              </a:rPr>
              <a:t>Gorczyca-Siudak</a:t>
            </a:r>
            <a:r>
              <a:rPr lang="en-IN" dirty="0">
                <a:latin typeface="Arial" panose="020B0604020202020204" pitchFamily="34" charset="0"/>
                <a:cs typeface="Arial" panose="020B0604020202020204" pitchFamily="34" charset="0"/>
              </a:rPr>
              <a:t> et al</a:t>
            </a:r>
          </a:p>
          <a:p>
            <a:r>
              <a:rPr lang="en-IN" dirty="0" err="1">
                <a:latin typeface="Arial" panose="020B0604020202020204" pitchFamily="34" charset="0"/>
                <a:cs typeface="Arial" panose="020B0604020202020204" pitchFamily="34" charset="0"/>
              </a:rPr>
              <a:t>Ginekologia</a:t>
            </a:r>
            <a:r>
              <a:rPr lang="en-IN" dirty="0">
                <a:latin typeface="Arial" panose="020B0604020202020204" pitchFamily="34" charset="0"/>
                <a:cs typeface="Arial" panose="020B0604020202020204" pitchFamily="34" charset="0"/>
              </a:rPr>
              <a:t> Polska</a:t>
            </a:r>
          </a:p>
          <a:p>
            <a:r>
              <a:rPr lang="en-IN" dirty="0">
                <a:latin typeface="Arial" panose="020B0604020202020204" pitchFamily="34" charset="0"/>
                <a:cs typeface="Arial" panose="020B0604020202020204" pitchFamily="34" charset="0"/>
              </a:rPr>
              <a:t>2016, vol. 87, no. 11, 745–750</a:t>
            </a:r>
          </a:p>
        </p:txBody>
      </p:sp>
    </p:spTree>
    <p:extLst>
      <p:ext uri="{BB962C8B-B14F-4D97-AF65-F5344CB8AC3E}">
        <p14:creationId xmlns:p14="http://schemas.microsoft.com/office/powerpoint/2010/main" xmlns="" val="3030911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C9EE724-712B-AF76-C3D8-DD315FAEDBD1}"/>
              </a:ext>
            </a:extLst>
          </p:cNvPr>
          <p:cNvSpPr>
            <a:spLocks noGrp="1"/>
          </p:cNvSpPr>
          <p:nvPr>
            <p:ph idx="1"/>
          </p:nvPr>
        </p:nvSpPr>
        <p:spPr>
          <a:xfrm>
            <a:off x="642257" y="248752"/>
            <a:ext cx="10515600" cy="6366652"/>
          </a:xfrm>
        </p:spPr>
        <p:txBody>
          <a:bodyPr>
            <a:normAutofit lnSpcReduction="10000"/>
          </a:bodyPr>
          <a:lstStyle/>
          <a:p>
            <a:pPr>
              <a:lnSpc>
                <a:spcPct val="150000"/>
              </a:lnSpc>
            </a:pPr>
            <a:r>
              <a:rPr lang="en-US" dirty="0"/>
              <a:t>The diagnosis of GDM was based on the Polish Gynecological Society criteria, which were adopted as follows: until July 2014:</a:t>
            </a:r>
          </a:p>
          <a:p>
            <a:pPr>
              <a:lnSpc>
                <a:spcPct val="150000"/>
              </a:lnSpc>
            </a:pPr>
            <a:r>
              <a:rPr lang="en-US" dirty="0"/>
              <a:t>0 h ≥ 5.5 mmol/L (100 mg/dL), </a:t>
            </a:r>
          </a:p>
          <a:p>
            <a:pPr>
              <a:lnSpc>
                <a:spcPct val="150000"/>
              </a:lnSpc>
            </a:pPr>
            <a:r>
              <a:rPr lang="en-US" dirty="0"/>
              <a:t>1 h ≥ 10 mmol/L (180 mg/dL), </a:t>
            </a:r>
          </a:p>
          <a:p>
            <a:pPr>
              <a:lnSpc>
                <a:spcPct val="150000"/>
              </a:lnSpc>
            </a:pPr>
            <a:r>
              <a:rPr lang="en-US" dirty="0"/>
              <a:t> 2 h ≥ 7.8 mmol/L (140 mg/dL),</a:t>
            </a:r>
          </a:p>
          <a:p>
            <a:pPr>
              <a:lnSpc>
                <a:spcPct val="150000"/>
              </a:lnSpc>
            </a:pPr>
            <a:r>
              <a:rPr lang="en-US" dirty="0"/>
              <a:t>Since July 2014</a:t>
            </a:r>
          </a:p>
          <a:p>
            <a:pPr>
              <a:lnSpc>
                <a:spcPct val="150000"/>
              </a:lnSpc>
            </a:pPr>
            <a:r>
              <a:rPr lang="pt-BR" dirty="0"/>
              <a:t>0 h ≥ 5.1 mmol/L (92 mg/dL),</a:t>
            </a:r>
          </a:p>
          <a:p>
            <a:pPr>
              <a:lnSpc>
                <a:spcPct val="150000"/>
              </a:lnSpc>
            </a:pPr>
            <a:r>
              <a:rPr lang="pt-BR" dirty="0"/>
              <a:t> Glycemia at 1 h ≥ 10 mmol/L (180 mg/dL)</a:t>
            </a:r>
          </a:p>
          <a:p>
            <a:pPr>
              <a:lnSpc>
                <a:spcPct val="150000"/>
              </a:lnSpc>
            </a:pPr>
            <a:r>
              <a:rPr lang="pt-BR" dirty="0"/>
              <a:t> 2 h ≥ 8.5 mmol/L (153 mg/dL). </a:t>
            </a:r>
            <a:endParaRPr lang="en-IN" dirty="0"/>
          </a:p>
        </p:txBody>
      </p:sp>
    </p:spTree>
    <p:extLst>
      <p:ext uri="{BB962C8B-B14F-4D97-AF65-F5344CB8AC3E}">
        <p14:creationId xmlns:p14="http://schemas.microsoft.com/office/powerpoint/2010/main" xmlns="" val="549274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32E57E-E6C7-2EF9-E6A6-25F98F3225C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12E22647-FA4F-8217-57CB-A0EAC87ED823}"/>
              </a:ext>
            </a:extLst>
          </p:cNvPr>
          <p:cNvSpPr>
            <a:spLocks noGrp="1"/>
          </p:cNvSpPr>
          <p:nvPr>
            <p:ph idx="1"/>
          </p:nvPr>
        </p:nvSpPr>
        <p:spPr/>
        <p:txBody>
          <a:bodyPr>
            <a:normAutofit fontScale="92500" lnSpcReduction="20000"/>
          </a:bodyPr>
          <a:lstStyle/>
          <a:p>
            <a:pPr>
              <a:lnSpc>
                <a:spcPct val="150000"/>
              </a:lnSpc>
            </a:pPr>
            <a:r>
              <a:rPr lang="en-US" dirty="0"/>
              <a:t>Out of the 50 women, 40 were diagnosed with type 1 GDM, and the remaining 10 with type 2 GDM</a:t>
            </a:r>
          </a:p>
          <a:p>
            <a:pPr>
              <a:lnSpc>
                <a:spcPct val="150000"/>
              </a:lnSpc>
            </a:pPr>
            <a:r>
              <a:rPr lang="en-US" dirty="0"/>
              <a:t>Informed consent was obtained from all patients.</a:t>
            </a:r>
          </a:p>
          <a:p>
            <a:pPr>
              <a:lnSpc>
                <a:spcPct val="150000"/>
              </a:lnSpc>
            </a:pPr>
            <a:r>
              <a:rPr lang="en-US" dirty="0"/>
              <a:t>Five ml blood samples were collected from each patient and stored at          –70˚C until needed. </a:t>
            </a:r>
          </a:p>
          <a:p>
            <a:pPr>
              <a:lnSpc>
                <a:spcPct val="150000"/>
              </a:lnSpc>
            </a:pPr>
            <a:r>
              <a:rPr lang="en-US" dirty="0"/>
              <a:t>Genomic DNA was isolated from blood with </a:t>
            </a:r>
            <a:r>
              <a:rPr lang="en-US" dirty="0" err="1"/>
              <a:t>Qiamp</a:t>
            </a:r>
            <a:r>
              <a:rPr lang="en-US" dirty="0"/>
              <a:t> DNA Blood Mini Kit (Qiagen).</a:t>
            </a:r>
          </a:p>
          <a:p>
            <a:endParaRPr lang="en-IN" dirty="0"/>
          </a:p>
        </p:txBody>
      </p:sp>
    </p:spTree>
    <p:extLst>
      <p:ext uri="{BB962C8B-B14F-4D97-AF65-F5344CB8AC3E}">
        <p14:creationId xmlns:p14="http://schemas.microsoft.com/office/powerpoint/2010/main" xmlns="" val="2232945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AAB711-8584-D8EA-B32D-20A2D01A92A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5802A6BC-62DD-1288-91B8-AC7A6966D4CB}"/>
              </a:ext>
            </a:extLst>
          </p:cNvPr>
          <p:cNvSpPr>
            <a:spLocks noGrp="1"/>
          </p:cNvSpPr>
          <p:nvPr>
            <p:ph idx="1"/>
          </p:nvPr>
        </p:nvSpPr>
        <p:spPr/>
        <p:txBody>
          <a:bodyPr/>
          <a:lstStyle/>
          <a:p>
            <a:pPr>
              <a:lnSpc>
                <a:spcPct val="150000"/>
              </a:lnSpc>
            </a:pPr>
            <a:r>
              <a:rPr lang="en-US" dirty="0">
                <a:latin typeface="Arial" panose="020B0604020202020204" pitchFamily="34" charset="0"/>
                <a:cs typeface="Arial" panose="020B0604020202020204" pitchFamily="34" charset="0"/>
              </a:rPr>
              <a:t>DNA was amplified with RAPID kit (A &amp; A Biotechnology, Poland), primer sequence and reaction conditions were designed at the Department of Cancer Genetics, Medical University of Lublin</a:t>
            </a:r>
          </a:p>
          <a:p>
            <a:pPr>
              <a:lnSpc>
                <a:spcPct val="150000"/>
              </a:lnSpc>
            </a:pP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342909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D6DAC9-0A0A-95C7-2F16-A065B631C3AA}"/>
              </a:ext>
            </a:extLst>
          </p:cNvPr>
          <p:cNvSpPr>
            <a:spLocks noGrp="1"/>
          </p:cNvSpPr>
          <p:nvPr>
            <p:ph type="title"/>
          </p:nvPr>
        </p:nvSpPr>
        <p:spPr/>
        <p:txBody>
          <a:bodyPr/>
          <a:lstStyle/>
          <a:p>
            <a:endParaRPr lang="en-IN"/>
          </a:p>
        </p:txBody>
      </p:sp>
      <p:pic>
        <p:nvPicPr>
          <p:cNvPr id="5" name="Content Placeholder 4">
            <a:extLst>
              <a:ext uri="{FF2B5EF4-FFF2-40B4-BE49-F238E27FC236}">
                <a16:creationId xmlns:a16="http://schemas.microsoft.com/office/drawing/2014/main" xmlns="" id="{7B2D832A-44BB-DF6F-D041-27296E76BD35}"/>
              </a:ext>
            </a:extLst>
          </p:cNvPr>
          <p:cNvPicPr>
            <a:picLocks noGrp="1" noChangeAspect="1"/>
          </p:cNvPicPr>
          <p:nvPr>
            <p:ph idx="1"/>
          </p:nvPr>
        </p:nvPicPr>
        <p:blipFill>
          <a:blip r:embed="rId2"/>
          <a:stretch>
            <a:fillRect/>
          </a:stretch>
        </p:blipFill>
        <p:spPr>
          <a:xfrm>
            <a:off x="1796707" y="1690687"/>
            <a:ext cx="8233701" cy="4425109"/>
          </a:xfrm>
        </p:spPr>
      </p:pic>
    </p:spTree>
    <p:extLst>
      <p:ext uri="{BB962C8B-B14F-4D97-AF65-F5344CB8AC3E}">
        <p14:creationId xmlns:p14="http://schemas.microsoft.com/office/powerpoint/2010/main" xmlns="" val="2537907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CF34B9-0EE5-6DA5-13A6-A0F1012C8CF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9E2FA0FA-61FC-1AB8-2E13-9553661FABF7}"/>
              </a:ext>
            </a:extLst>
          </p:cNvPr>
          <p:cNvSpPr>
            <a:spLocks noGrp="1"/>
          </p:cNvSpPr>
          <p:nvPr>
            <p:ph idx="1"/>
          </p:nvPr>
        </p:nvSpPr>
        <p:spPr/>
        <p:txBody>
          <a:bodyPr/>
          <a:lstStyle/>
          <a:p>
            <a:pPr>
              <a:lnSpc>
                <a:spcPct val="150000"/>
              </a:lnSpc>
            </a:pPr>
            <a:r>
              <a:rPr lang="en-US" dirty="0">
                <a:latin typeface="Arial" panose="020B0604020202020204" pitchFamily="34" charset="0"/>
                <a:cs typeface="Arial" panose="020B0604020202020204" pitchFamily="34" charset="0"/>
              </a:rPr>
              <a:t>Both DNA strands were sequenced with Big Dye Terminator v3.1 Cycle Sequencing Kit.</a:t>
            </a:r>
          </a:p>
          <a:p>
            <a:pPr>
              <a:lnSpc>
                <a:spcPct val="150000"/>
              </a:lnSpc>
            </a:pPr>
            <a:r>
              <a:rPr lang="en-US" dirty="0">
                <a:latin typeface="Arial" panose="020B0604020202020204" pitchFamily="34" charset="0"/>
                <a:cs typeface="Arial" panose="020B0604020202020204" pitchFamily="34" charset="0"/>
              </a:rPr>
              <a:t>Capillary Electrophoresis was performed using POP7 polymer, 50 cm long capillary and ABI 3130 (Life Technologies) sequencer.</a:t>
            </a:r>
            <a:endParaRPr lang="en-IN"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xmlns="" id="{13B2B04B-093A-F78F-5F8B-87E294C7BB65}"/>
              </a:ext>
            </a:extLst>
          </p:cNvPr>
          <p:cNvPicPr>
            <a:picLocks noChangeAspect="1"/>
          </p:cNvPicPr>
          <p:nvPr/>
        </p:nvPicPr>
        <p:blipFill>
          <a:blip r:embed="rId2"/>
          <a:stretch>
            <a:fillRect/>
          </a:stretch>
        </p:blipFill>
        <p:spPr>
          <a:xfrm>
            <a:off x="6561287" y="5101763"/>
            <a:ext cx="2781494" cy="1599483"/>
          </a:xfrm>
          <a:prstGeom prst="rect">
            <a:avLst/>
          </a:prstGeom>
        </p:spPr>
      </p:pic>
    </p:spTree>
    <p:extLst>
      <p:ext uri="{BB962C8B-B14F-4D97-AF65-F5344CB8AC3E}">
        <p14:creationId xmlns:p14="http://schemas.microsoft.com/office/powerpoint/2010/main" xmlns="" val="19098693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8177FC-A451-2510-BD2D-F131C2C841F5}"/>
              </a:ext>
            </a:extLst>
          </p:cNvPr>
          <p:cNvSpPr>
            <a:spLocks noGrp="1"/>
          </p:cNvSpPr>
          <p:nvPr>
            <p:ph type="title"/>
          </p:nvPr>
        </p:nvSpPr>
        <p:spPr>
          <a:solidFill>
            <a:schemeClr val="accent2"/>
          </a:solidFill>
        </p:spPr>
        <p:txBody>
          <a:bodyPr>
            <a:normAutofit/>
          </a:bodyPr>
          <a:lstStyle/>
          <a:p>
            <a:r>
              <a:rPr lang="en-IN" sz="3200" dirty="0">
                <a:latin typeface="Arial" panose="020B0604020202020204" pitchFamily="34" charset="0"/>
                <a:cs typeface="Arial" panose="020B0604020202020204" pitchFamily="34" charset="0"/>
              </a:rPr>
              <a:t>Statistics Analysis</a:t>
            </a:r>
          </a:p>
        </p:txBody>
      </p:sp>
      <p:sp>
        <p:nvSpPr>
          <p:cNvPr id="3" name="Content Placeholder 2">
            <a:extLst>
              <a:ext uri="{FF2B5EF4-FFF2-40B4-BE49-F238E27FC236}">
                <a16:creationId xmlns:a16="http://schemas.microsoft.com/office/drawing/2014/main" xmlns="" id="{F211BFBD-ACE6-9D9B-B4E8-D1F9C0B50F68}"/>
              </a:ext>
            </a:extLst>
          </p:cNvPr>
          <p:cNvSpPr>
            <a:spLocks noGrp="1"/>
          </p:cNvSpPr>
          <p:nvPr>
            <p:ph idx="1"/>
          </p:nvPr>
        </p:nvSpPr>
        <p:spPr>
          <a:xfrm>
            <a:off x="838200" y="1825624"/>
            <a:ext cx="10515600" cy="5032375"/>
          </a:xfrm>
        </p:spPr>
        <p:txBody>
          <a:bodyPr>
            <a:normAutofit/>
          </a:bodyPr>
          <a:lstStyle/>
          <a:p>
            <a:pPr>
              <a:lnSpc>
                <a:spcPct val="150000"/>
              </a:lnSpc>
            </a:pPr>
            <a:r>
              <a:rPr lang="en-US" dirty="0"/>
              <a:t>Performed using </a:t>
            </a:r>
            <a:r>
              <a:rPr lang="en-US" dirty="0" err="1"/>
              <a:t>Statistica</a:t>
            </a:r>
            <a:r>
              <a:rPr lang="en-US" dirty="0"/>
              <a:t> for Windows 10.0.1011.7</a:t>
            </a:r>
          </a:p>
          <a:p>
            <a:pPr>
              <a:lnSpc>
                <a:spcPct val="150000"/>
              </a:lnSpc>
            </a:pPr>
            <a:r>
              <a:rPr lang="en-US" dirty="0"/>
              <a:t>The frequency of the selected genes in each group (controls and GDM) was analyzed with the Odds Ratio.</a:t>
            </a:r>
          </a:p>
          <a:p>
            <a:pPr>
              <a:lnSpc>
                <a:spcPct val="150000"/>
              </a:lnSpc>
            </a:pPr>
            <a:r>
              <a:rPr lang="en-US" dirty="0"/>
              <a:t>Quantitative results in each group were analyzed with the Mann-Whitney U test, qualitative results were analyzed with the chi-squared test</a:t>
            </a:r>
          </a:p>
          <a:p>
            <a:endParaRPr lang="en-IN" dirty="0"/>
          </a:p>
        </p:txBody>
      </p:sp>
    </p:spTree>
    <p:extLst>
      <p:ext uri="{BB962C8B-B14F-4D97-AF65-F5344CB8AC3E}">
        <p14:creationId xmlns:p14="http://schemas.microsoft.com/office/powerpoint/2010/main" xmlns="" val="7252881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464CB4-FD80-D48D-8738-73984E751A7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3FA151B0-4662-1B54-78F6-7F2AB6AE8B03}"/>
              </a:ext>
            </a:extLst>
          </p:cNvPr>
          <p:cNvSpPr>
            <a:spLocks noGrp="1"/>
          </p:cNvSpPr>
          <p:nvPr>
            <p:ph idx="1"/>
          </p:nvPr>
        </p:nvSpPr>
        <p:spPr/>
        <p:txBody>
          <a:bodyPr/>
          <a:lstStyle/>
          <a:p>
            <a:pPr>
              <a:lnSpc>
                <a:spcPct val="150000"/>
              </a:lnSpc>
            </a:pPr>
            <a:r>
              <a:rPr lang="en-US" dirty="0">
                <a:latin typeface="Arial" panose="020B0604020202020204" pitchFamily="34" charset="0"/>
                <a:cs typeface="Arial" panose="020B0604020202020204" pitchFamily="34" charset="0"/>
              </a:rPr>
              <a:t>p-values of &lt; 0.05 and &lt; 0.01 were considered as statistically significant</a:t>
            </a:r>
          </a:p>
          <a:p>
            <a:pPr>
              <a:lnSpc>
                <a:spcPct val="150000"/>
              </a:lnSpc>
            </a:pPr>
            <a:r>
              <a:rPr lang="en-US" dirty="0">
                <a:latin typeface="Arial" panose="020B0604020202020204" pitchFamily="34" charset="0"/>
                <a:cs typeface="Arial" panose="020B0604020202020204" pitchFamily="34" charset="0"/>
              </a:rPr>
              <a:t>Hardy-Weinberg equilibrium (HWE) was evaluated using an on-line application of the Institute of Human Genetics (Helmholtz Center Munich, Germany) (http://ihg.gsf.de/).</a:t>
            </a:r>
          </a:p>
          <a:p>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2857594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2E0C26-FEB7-3187-93DA-C2C8A3AD29FF}"/>
              </a:ext>
            </a:extLst>
          </p:cNvPr>
          <p:cNvSpPr>
            <a:spLocks noGrp="1"/>
          </p:cNvSpPr>
          <p:nvPr>
            <p:ph type="title"/>
          </p:nvPr>
        </p:nvSpPr>
        <p:spPr>
          <a:solidFill>
            <a:schemeClr val="accent2"/>
          </a:solidFill>
        </p:spPr>
        <p:txBody>
          <a:bodyPr>
            <a:normAutofit/>
          </a:bodyPr>
          <a:lstStyle/>
          <a:p>
            <a:r>
              <a:rPr lang="en-IN" sz="3200" dirty="0">
                <a:latin typeface="Arial" panose="020B0604020202020204" pitchFamily="34" charset="0"/>
                <a:cs typeface="Arial" panose="020B0604020202020204" pitchFamily="34" charset="0"/>
              </a:rPr>
              <a:t>RESULTS</a:t>
            </a:r>
          </a:p>
        </p:txBody>
      </p:sp>
      <p:pic>
        <p:nvPicPr>
          <p:cNvPr id="5" name="Content Placeholder 4">
            <a:extLst>
              <a:ext uri="{FF2B5EF4-FFF2-40B4-BE49-F238E27FC236}">
                <a16:creationId xmlns:a16="http://schemas.microsoft.com/office/drawing/2014/main" xmlns="" id="{5EA30B77-499F-883C-7D59-B7749E0351EA}"/>
              </a:ext>
            </a:extLst>
          </p:cNvPr>
          <p:cNvPicPr>
            <a:picLocks noGrp="1" noChangeAspect="1"/>
          </p:cNvPicPr>
          <p:nvPr>
            <p:ph idx="1"/>
          </p:nvPr>
        </p:nvPicPr>
        <p:blipFill>
          <a:blip r:embed="rId2"/>
          <a:stretch>
            <a:fillRect/>
          </a:stretch>
        </p:blipFill>
        <p:spPr>
          <a:xfrm>
            <a:off x="270588" y="1690688"/>
            <a:ext cx="11597951" cy="4999361"/>
          </a:xfrm>
        </p:spPr>
      </p:pic>
    </p:spTree>
    <p:extLst>
      <p:ext uri="{BB962C8B-B14F-4D97-AF65-F5344CB8AC3E}">
        <p14:creationId xmlns:p14="http://schemas.microsoft.com/office/powerpoint/2010/main" xmlns="" val="10821735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AADBB8-2E71-E45E-2CBC-575704780F48}"/>
              </a:ext>
            </a:extLst>
          </p:cNvPr>
          <p:cNvSpPr>
            <a:spLocks noGrp="1"/>
          </p:cNvSpPr>
          <p:nvPr>
            <p:ph type="title"/>
          </p:nvPr>
        </p:nvSpPr>
        <p:spPr/>
        <p:txBody>
          <a:bodyPr/>
          <a:lstStyle/>
          <a:p>
            <a:endParaRPr lang="en-IN"/>
          </a:p>
        </p:txBody>
      </p:sp>
      <p:pic>
        <p:nvPicPr>
          <p:cNvPr id="5" name="Content Placeholder 4">
            <a:extLst>
              <a:ext uri="{FF2B5EF4-FFF2-40B4-BE49-F238E27FC236}">
                <a16:creationId xmlns:a16="http://schemas.microsoft.com/office/drawing/2014/main" xmlns="" id="{A76B9584-A0C1-8F9F-9F10-F564B5630C81}"/>
              </a:ext>
            </a:extLst>
          </p:cNvPr>
          <p:cNvPicPr>
            <a:picLocks noGrp="1" noChangeAspect="1"/>
          </p:cNvPicPr>
          <p:nvPr>
            <p:ph idx="1"/>
          </p:nvPr>
        </p:nvPicPr>
        <p:blipFill>
          <a:blip r:embed="rId2"/>
          <a:stretch>
            <a:fillRect/>
          </a:stretch>
        </p:blipFill>
        <p:spPr>
          <a:xfrm>
            <a:off x="270235" y="447870"/>
            <a:ext cx="11635625" cy="6204858"/>
          </a:xfrm>
        </p:spPr>
      </p:pic>
    </p:spTree>
    <p:extLst>
      <p:ext uri="{BB962C8B-B14F-4D97-AF65-F5344CB8AC3E}">
        <p14:creationId xmlns:p14="http://schemas.microsoft.com/office/powerpoint/2010/main" xmlns="" val="41835766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272A1F-DE31-6309-45DB-CA9412BDB211}"/>
              </a:ext>
            </a:extLst>
          </p:cNvPr>
          <p:cNvSpPr>
            <a:spLocks noGrp="1"/>
          </p:cNvSpPr>
          <p:nvPr>
            <p:ph type="title"/>
          </p:nvPr>
        </p:nvSpPr>
        <p:spPr>
          <a:solidFill>
            <a:schemeClr val="accent2"/>
          </a:solidFill>
        </p:spPr>
        <p:txBody>
          <a:bodyPr>
            <a:normAutofit/>
          </a:bodyPr>
          <a:lstStyle/>
          <a:p>
            <a:r>
              <a:rPr lang="en-US" sz="3200" dirty="0" err="1">
                <a:latin typeface="Arial" panose="020B0604020202020204" pitchFamily="34" charset="0"/>
                <a:cs typeface="Arial" panose="020B0604020202020204" pitchFamily="34" charset="0"/>
              </a:rPr>
              <a:t>Disscusion</a:t>
            </a:r>
            <a:endParaRPr lang="en-IN" sz="32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1509F774-96EE-46FD-2DEB-05E001751C1B}"/>
              </a:ext>
            </a:extLst>
          </p:cNvPr>
          <p:cNvSpPr>
            <a:spLocks noGrp="1"/>
          </p:cNvSpPr>
          <p:nvPr>
            <p:ph idx="1"/>
          </p:nvPr>
        </p:nvSpPr>
        <p:spPr>
          <a:xfrm>
            <a:off x="838200" y="1825624"/>
            <a:ext cx="10515600" cy="4817771"/>
          </a:xfrm>
        </p:spPr>
        <p:txBody>
          <a:bodyPr>
            <a:normAutofit lnSpcReduction="10000"/>
          </a:bodyPr>
          <a:lstStyle/>
          <a:p>
            <a:pPr>
              <a:lnSpc>
                <a:spcPct val="150000"/>
              </a:lnSpc>
            </a:pPr>
            <a:r>
              <a:rPr lang="en-US" dirty="0">
                <a:latin typeface="Arial" panose="020B0604020202020204" pitchFamily="34" charset="0"/>
                <a:cs typeface="Arial" panose="020B0604020202020204" pitchFamily="34" charset="0"/>
              </a:rPr>
              <a:t>The TCF7L2 protein is a transcription factor in T cells (T cell factor). </a:t>
            </a:r>
          </a:p>
          <a:p>
            <a:pPr>
              <a:lnSpc>
                <a:spcPct val="150000"/>
              </a:lnSpc>
            </a:pPr>
            <a:r>
              <a:rPr lang="en-US" dirty="0">
                <a:latin typeface="Arial" panose="020B0604020202020204" pitchFamily="34" charset="0"/>
                <a:cs typeface="Arial" panose="020B0604020202020204" pitchFamily="34" charset="0"/>
              </a:rPr>
              <a:t>The gene encoding this protein is located on chromosome 10q25, its size is 215.9 kB</a:t>
            </a:r>
          </a:p>
          <a:p>
            <a:pPr>
              <a:lnSpc>
                <a:spcPct val="150000"/>
              </a:lnSpc>
            </a:pPr>
            <a:r>
              <a:rPr lang="en-US" dirty="0">
                <a:latin typeface="Arial" panose="020B0604020202020204" pitchFamily="34" charset="0"/>
                <a:cs typeface="Arial" panose="020B0604020202020204" pitchFamily="34" charset="0"/>
              </a:rPr>
              <a:t>It takes part in the pathogenesis of type 2 diabetes as it affects the </a:t>
            </a:r>
            <a:r>
              <a:rPr lang="en-US" dirty="0" err="1">
                <a:latin typeface="Arial" panose="020B0604020202020204" pitchFamily="34" charset="0"/>
                <a:cs typeface="Arial" panose="020B0604020202020204" pitchFamily="34" charset="0"/>
              </a:rPr>
              <a:t>Wnt</a:t>
            </a:r>
            <a:r>
              <a:rPr lang="en-US" dirty="0">
                <a:latin typeface="Arial" panose="020B0604020202020204" pitchFamily="34" charset="0"/>
                <a:cs typeface="Arial" panose="020B0604020202020204" pitchFamily="34" charset="0"/>
              </a:rPr>
              <a:t> signaling pathway, which regulates cell proliferation and differentiation</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929093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B30242-63C5-C720-8837-14CA5089E467}"/>
              </a:ext>
            </a:extLst>
          </p:cNvPr>
          <p:cNvSpPr>
            <a:spLocks noGrp="1"/>
          </p:cNvSpPr>
          <p:nvPr>
            <p:ph type="title"/>
          </p:nvPr>
        </p:nvSpPr>
        <p:spPr>
          <a:solidFill>
            <a:schemeClr val="accent2"/>
          </a:solidFill>
        </p:spPr>
        <p:txBody>
          <a:bodyPr>
            <a:normAutofit/>
          </a:bodyPr>
          <a:lstStyle/>
          <a:p>
            <a:r>
              <a:rPr lang="en-US" sz="3200" dirty="0">
                <a:latin typeface="Arial" panose="020B0604020202020204" pitchFamily="34" charset="0"/>
                <a:cs typeface="Arial" panose="020B0604020202020204" pitchFamily="34" charset="0"/>
              </a:rPr>
              <a:t>Introduction </a:t>
            </a:r>
            <a:endParaRPr lang="en-IN" sz="32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BDEB970D-715D-C81D-0309-A7F64396456D}"/>
              </a:ext>
            </a:extLst>
          </p:cNvPr>
          <p:cNvSpPr>
            <a:spLocks noGrp="1"/>
          </p:cNvSpPr>
          <p:nvPr>
            <p:ph idx="1"/>
          </p:nvPr>
        </p:nvSpPr>
        <p:spPr>
          <a:xfrm>
            <a:off x="838200" y="1825625"/>
            <a:ext cx="10515600" cy="4901746"/>
          </a:xfrm>
        </p:spPr>
        <p:txBody>
          <a:bodyPr>
            <a:normAutofit fontScale="92500" lnSpcReduction="10000"/>
          </a:bodyPr>
          <a:lstStyle/>
          <a:p>
            <a:pPr>
              <a:lnSpc>
                <a:spcPct val="150000"/>
              </a:lnSpc>
            </a:pPr>
            <a:r>
              <a:rPr lang="en-US" dirty="0">
                <a:latin typeface="Arial" panose="020B0604020202020204" pitchFamily="34" charset="0"/>
                <a:cs typeface="Arial" panose="020B0604020202020204" pitchFamily="34" charset="0"/>
              </a:rPr>
              <a:t>According to the Polish Gynecological Society and to the Polish Diabetes Association, gestational diabetes mellitus (GDM) is defined as glucose tolerance disorders of various intensity, diagnosed for the first time during pregnancy.</a:t>
            </a:r>
          </a:p>
          <a:p>
            <a:pPr>
              <a:lnSpc>
                <a:spcPct val="150000"/>
              </a:lnSpc>
            </a:pPr>
            <a:r>
              <a:rPr lang="en-US" dirty="0">
                <a:latin typeface="Arial" panose="020B0604020202020204" pitchFamily="34" charset="0"/>
                <a:cs typeface="Arial" panose="020B0604020202020204" pitchFamily="34" charset="0"/>
              </a:rPr>
              <a:t>The incidence of GDM has been estimated at 3–5% and 5–10% in the European and Asian populations</a:t>
            </a:r>
          </a:p>
          <a:p>
            <a:pPr>
              <a:lnSpc>
                <a:spcPct val="150000"/>
              </a:lnSpc>
            </a:pPr>
            <a:r>
              <a:rPr lang="en-US" dirty="0">
                <a:latin typeface="Arial" panose="020B0604020202020204" pitchFamily="34" charset="0"/>
                <a:cs typeface="Arial" panose="020B0604020202020204" pitchFamily="34" charset="0"/>
              </a:rPr>
              <a:t>Glucose tolerance disorders are associated with complications affecting both, the mother and the fetus</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175419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7ACA84-E6F8-BCB4-7DBA-334A4CE0DCA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CF9F3329-8AC2-E652-2DE1-D8EFF7B460D8}"/>
              </a:ext>
            </a:extLst>
          </p:cNvPr>
          <p:cNvSpPr>
            <a:spLocks noGrp="1"/>
          </p:cNvSpPr>
          <p:nvPr>
            <p:ph idx="1"/>
          </p:nvPr>
        </p:nvSpPr>
        <p:spPr/>
        <p:txBody>
          <a:bodyPr/>
          <a:lstStyle/>
          <a:p>
            <a:pPr>
              <a:lnSpc>
                <a:spcPct val="150000"/>
              </a:lnSpc>
            </a:pPr>
            <a:r>
              <a:rPr lang="en-US" dirty="0">
                <a:latin typeface="Arial" panose="020B0604020202020204" pitchFamily="34" charset="0"/>
                <a:cs typeface="Arial" panose="020B0604020202020204" pitchFamily="34" charset="0"/>
              </a:rPr>
              <a:t>The TCF proteins bind with DNA. </a:t>
            </a:r>
          </a:p>
          <a:p>
            <a:pPr>
              <a:lnSpc>
                <a:spcPct val="150000"/>
              </a:lnSpc>
            </a:pPr>
            <a:r>
              <a:rPr lang="en-US" dirty="0">
                <a:latin typeface="Arial" panose="020B0604020202020204" pitchFamily="34" charset="0"/>
                <a:cs typeface="Arial" panose="020B0604020202020204" pitchFamily="34" charset="0"/>
              </a:rPr>
              <a:t>Mammalian cells contain four TCF proteins: TCF7 (also described as TCF1), LEF, TCF7L1-1 (also described as TCF3) and TCF7L2 (also described as TCF4). </a:t>
            </a:r>
          </a:p>
          <a:p>
            <a:pPr>
              <a:lnSpc>
                <a:spcPct val="150000"/>
              </a:lnSpc>
            </a:pPr>
            <a:r>
              <a:rPr lang="en-US" dirty="0">
                <a:latin typeface="Arial" panose="020B0604020202020204" pitchFamily="34" charset="0"/>
                <a:cs typeface="Arial" panose="020B0604020202020204" pitchFamily="34" charset="0"/>
              </a:rPr>
              <a:t>Variants of the TCF7L2 gene may also affect insulin resistance by modulating glucagon-like peptide-1 secretion</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6287908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12C2E9-A84B-CFA0-06AB-9D1445143C1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708A7F27-A17F-8425-6B31-6B75DAE8D4CC}"/>
              </a:ext>
            </a:extLst>
          </p:cNvPr>
          <p:cNvSpPr>
            <a:spLocks noGrp="1"/>
          </p:cNvSpPr>
          <p:nvPr>
            <p:ph idx="1"/>
          </p:nvPr>
        </p:nvSpPr>
        <p:spPr/>
        <p:txBody>
          <a:bodyPr/>
          <a:lstStyle/>
          <a:p>
            <a:pPr>
              <a:lnSpc>
                <a:spcPct val="150000"/>
              </a:lnSpc>
            </a:pPr>
            <a:r>
              <a:rPr lang="en-US" dirty="0">
                <a:latin typeface="Arial" panose="020B0604020202020204" pitchFamily="34" charset="0"/>
                <a:cs typeface="Arial" panose="020B0604020202020204" pitchFamily="34" charset="0"/>
              </a:rPr>
              <a:t>A study by Saxena et al. (2006), demonstrated that polymorphisms of the TCF7L2 gene increase the risk for developing type 2 diabetes by affecting the process of insulin secretion</a:t>
            </a:r>
          </a:p>
          <a:p>
            <a:pPr>
              <a:lnSpc>
                <a:spcPct val="150000"/>
              </a:lnSpc>
            </a:pPr>
            <a:r>
              <a:rPr lang="en-US" dirty="0">
                <a:latin typeface="Arial" panose="020B0604020202020204" pitchFamily="34" charset="0"/>
                <a:cs typeface="Arial" panose="020B0604020202020204" pitchFamily="34" charset="0"/>
              </a:rPr>
              <a:t>Exact mechanism not known</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5207689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9ED9BE-7855-FC26-0ECD-6809015AE61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B815BF98-6F92-3D05-2597-1DFCB9F30A79}"/>
              </a:ext>
            </a:extLst>
          </p:cNvPr>
          <p:cNvSpPr>
            <a:spLocks noGrp="1"/>
          </p:cNvSpPr>
          <p:nvPr>
            <p:ph idx="1"/>
          </p:nvPr>
        </p:nvSpPr>
        <p:spPr/>
        <p:txBody>
          <a:bodyPr/>
          <a:lstStyle/>
          <a:p>
            <a:pPr>
              <a:lnSpc>
                <a:spcPct val="150000"/>
              </a:lnSpc>
            </a:pPr>
            <a:r>
              <a:rPr lang="en-US" dirty="0">
                <a:latin typeface="Arial" panose="020B0604020202020204" pitchFamily="34" charset="0"/>
                <a:cs typeface="Arial" panose="020B0604020202020204" pitchFamily="34" charset="0"/>
              </a:rPr>
              <a:t>Rs7903146 variant of the TCF7L2 gene is known as the polymorphism most related to GDM. A meta-analysis of 9 studies, conducted in 2013, has demonstrated that allele T in rs7903146 is related to the development of GDM [OR (95% CI) 1.44 (1.29–1.60), p &lt; 0.001].</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9781998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E9D837-7DC7-D6CB-E12D-F3B05C10006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B2432A96-D824-358A-4593-CF5336C454C7}"/>
              </a:ext>
            </a:extLst>
          </p:cNvPr>
          <p:cNvSpPr>
            <a:spLocks noGrp="1"/>
          </p:cNvSpPr>
          <p:nvPr>
            <p:ph idx="1"/>
          </p:nvPr>
        </p:nvSpPr>
        <p:spPr/>
        <p:txBody>
          <a:bodyPr/>
          <a:lstStyle/>
          <a:p>
            <a:pPr>
              <a:lnSpc>
                <a:spcPct val="150000"/>
              </a:lnSpc>
            </a:pPr>
            <a:r>
              <a:rPr lang="en-US" dirty="0" err="1">
                <a:latin typeface="Arial" panose="020B0604020202020204" pitchFamily="34" charset="0"/>
                <a:cs typeface="Arial" panose="020B0604020202020204" pitchFamily="34" charset="0"/>
              </a:rPr>
              <a:t>Shaat</a:t>
            </a:r>
            <a:r>
              <a:rPr lang="en-US" dirty="0">
                <a:latin typeface="Arial" panose="020B0604020202020204" pitchFamily="34" charset="0"/>
                <a:cs typeface="Arial" panose="020B0604020202020204" pitchFamily="34" charset="0"/>
              </a:rPr>
              <a:t> et al. (2007), studied the link between several polymorphisms connected with type 2 diabetes and GDM. </a:t>
            </a:r>
          </a:p>
          <a:p>
            <a:pPr>
              <a:lnSpc>
                <a:spcPct val="150000"/>
              </a:lnSpc>
            </a:pPr>
            <a:r>
              <a:rPr lang="en-US" dirty="0">
                <a:latin typeface="Arial" panose="020B0604020202020204" pitchFamily="34" charset="0"/>
                <a:cs typeface="Arial" panose="020B0604020202020204" pitchFamily="34" charset="0"/>
              </a:rPr>
              <a:t>Only the rs7903146 polymorphism turned out to be statistically significant, genotype T/T increased the risk of GDM twice</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5519205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26F380-5D97-A139-46D9-FD3F42964356}"/>
              </a:ext>
            </a:extLst>
          </p:cNvPr>
          <p:cNvSpPr>
            <a:spLocks noGrp="1"/>
          </p:cNvSpPr>
          <p:nvPr>
            <p:ph type="title"/>
          </p:nvPr>
        </p:nvSpPr>
        <p:spPr>
          <a:solidFill>
            <a:schemeClr val="accent2"/>
          </a:solidFill>
        </p:spPr>
        <p:txBody>
          <a:bodyPr>
            <a:normAutofit/>
          </a:bodyPr>
          <a:lstStyle/>
          <a:p>
            <a:r>
              <a:rPr lang="en-US" sz="3200" dirty="0">
                <a:latin typeface="Arial" panose="020B0604020202020204" pitchFamily="34" charset="0"/>
                <a:cs typeface="Arial" panose="020B0604020202020204" pitchFamily="34" charset="0"/>
              </a:rPr>
              <a:t>Conclusion </a:t>
            </a:r>
            <a:endParaRPr lang="en-IN" sz="32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F38DF217-A325-8306-5AF1-756F57AAB903}"/>
              </a:ext>
            </a:extLst>
          </p:cNvPr>
          <p:cNvSpPr>
            <a:spLocks noGrp="1"/>
          </p:cNvSpPr>
          <p:nvPr>
            <p:ph idx="1"/>
          </p:nvPr>
        </p:nvSpPr>
        <p:spPr/>
        <p:txBody>
          <a:bodyPr/>
          <a:lstStyle/>
          <a:p>
            <a:pPr>
              <a:lnSpc>
                <a:spcPct val="150000"/>
              </a:lnSpc>
            </a:pPr>
            <a:r>
              <a:rPr lang="en-US" dirty="0">
                <a:latin typeface="Arial" panose="020B0604020202020204" pitchFamily="34" charset="0"/>
                <a:cs typeface="Arial" panose="020B0604020202020204" pitchFamily="34" charset="0"/>
              </a:rPr>
              <a:t>No correlation between rs7903146 (C &gt; T) and rs7901695 (T &gt;C) polymorphisms of the TCF7L2 gene and gestational diabetes was observed.</a:t>
            </a:r>
          </a:p>
          <a:p>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5239833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221675-7429-1C8E-5100-75176F978085}"/>
              </a:ext>
            </a:extLst>
          </p:cNvPr>
          <p:cNvSpPr>
            <a:spLocks noGrp="1"/>
          </p:cNvSpPr>
          <p:nvPr>
            <p:ph type="title"/>
          </p:nvPr>
        </p:nvSpPr>
        <p:spPr>
          <a:solidFill>
            <a:schemeClr val="accent2"/>
          </a:solidFill>
        </p:spPr>
        <p:txBody>
          <a:bodyPr>
            <a:normAutofit/>
          </a:bodyPr>
          <a:lstStyle/>
          <a:p>
            <a:r>
              <a:rPr lang="en-US" sz="3200" dirty="0">
                <a:latin typeface="Arial" panose="020B0604020202020204" pitchFamily="34" charset="0"/>
                <a:cs typeface="Arial" panose="020B0604020202020204" pitchFamily="34" charset="0"/>
              </a:rPr>
              <a:t>Limitations </a:t>
            </a:r>
            <a:endParaRPr lang="en-IN" sz="32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D2808E1C-555D-B0BD-9000-DD1EF3E9A3CB}"/>
              </a:ext>
            </a:extLst>
          </p:cNvPr>
          <p:cNvSpPr>
            <a:spLocks noGrp="1"/>
          </p:cNvSpPr>
          <p:nvPr>
            <p:ph idx="1"/>
          </p:nvPr>
        </p:nvSpPr>
        <p:spPr/>
        <p:txBody>
          <a:bodyPr/>
          <a:lstStyle/>
          <a:p>
            <a:pPr>
              <a:lnSpc>
                <a:spcPct val="150000"/>
              </a:lnSpc>
            </a:pPr>
            <a:r>
              <a:rPr lang="en-US" dirty="0">
                <a:latin typeface="Arial" panose="020B0604020202020204" pitchFamily="34" charset="0"/>
                <a:cs typeface="Arial" panose="020B0604020202020204" pitchFamily="34" charset="0"/>
              </a:rPr>
              <a:t>Polymorphisms and the development of gestational diabetes mellitus continue to vary, mainly due to lack of universal diagnostic criteria, diverse populations, and different ethnic origins</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5473119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99DE8C-4C8B-5732-DC3B-1091231D8C85}"/>
              </a:ext>
            </a:extLst>
          </p:cNvPr>
          <p:cNvSpPr>
            <a:spLocks noGrp="1"/>
          </p:cNvSpPr>
          <p:nvPr>
            <p:ph type="title"/>
          </p:nvPr>
        </p:nvSpPr>
        <p:spPr>
          <a:solidFill>
            <a:schemeClr val="accent2"/>
          </a:solidFill>
        </p:spPr>
        <p:txBody>
          <a:bodyPr>
            <a:normAutofit/>
          </a:bodyPr>
          <a:lstStyle/>
          <a:p>
            <a:r>
              <a:rPr lang="en-US" sz="3200" dirty="0">
                <a:latin typeface="Arial" panose="020B0604020202020204" pitchFamily="34" charset="0"/>
                <a:cs typeface="Arial" panose="020B0604020202020204" pitchFamily="34" charset="0"/>
              </a:rPr>
              <a:t>References </a:t>
            </a:r>
            <a:endParaRPr lang="en-IN" sz="32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1EDD0EB6-5493-CAAB-4FBD-0FECA2E538EC}"/>
              </a:ext>
            </a:extLst>
          </p:cNvPr>
          <p:cNvSpPr>
            <a:spLocks noGrp="1"/>
          </p:cNvSpPr>
          <p:nvPr>
            <p:ph idx="1"/>
          </p:nvPr>
        </p:nvSpPr>
        <p:spPr>
          <a:xfrm>
            <a:off x="838200" y="1825625"/>
            <a:ext cx="10515600" cy="4892416"/>
          </a:xfrm>
        </p:spPr>
        <p:txBody>
          <a:bodyPr>
            <a:normAutofit fontScale="92500" lnSpcReduction="10000"/>
          </a:bodyPr>
          <a:lstStyle/>
          <a:p>
            <a:r>
              <a:rPr lang="en-IN" dirty="0">
                <a:latin typeface="Arial" panose="020B0604020202020204" pitchFamily="34" charset="0"/>
                <a:cs typeface="Arial" panose="020B0604020202020204" pitchFamily="34" charset="0"/>
              </a:rPr>
              <a:t>Polish Diabetes Association: </a:t>
            </a:r>
            <a:r>
              <a:rPr lang="en-IN" dirty="0" err="1">
                <a:latin typeface="Arial" panose="020B0604020202020204" pitchFamily="34" charset="0"/>
                <a:cs typeface="Arial" panose="020B0604020202020204" pitchFamily="34" charset="0"/>
              </a:rPr>
              <a:t>Zalecenia</a:t>
            </a:r>
            <a:r>
              <a:rPr lang="en-IN" dirty="0">
                <a:latin typeface="Arial" panose="020B0604020202020204" pitchFamily="34" charset="0"/>
                <a:cs typeface="Arial" panose="020B0604020202020204" pitchFamily="34" charset="0"/>
              </a:rPr>
              <a:t> </a:t>
            </a:r>
            <a:r>
              <a:rPr lang="en-IN" dirty="0" err="1">
                <a:latin typeface="Arial" panose="020B0604020202020204" pitchFamily="34" charset="0"/>
                <a:cs typeface="Arial" panose="020B0604020202020204" pitchFamily="34" charset="0"/>
              </a:rPr>
              <a:t>kliniczne</a:t>
            </a:r>
            <a:r>
              <a:rPr lang="en-IN" dirty="0">
                <a:latin typeface="Arial" panose="020B0604020202020204" pitchFamily="34" charset="0"/>
                <a:cs typeface="Arial" panose="020B0604020202020204" pitchFamily="34" charset="0"/>
              </a:rPr>
              <a:t> </a:t>
            </a:r>
            <a:r>
              <a:rPr lang="en-IN" dirty="0" err="1">
                <a:latin typeface="Arial" panose="020B0604020202020204" pitchFamily="34" charset="0"/>
                <a:cs typeface="Arial" panose="020B0604020202020204" pitchFamily="34" charset="0"/>
              </a:rPr>
              <a:t>dotyczące</a:t>
            </a:r>
            <a:r>
              <a:rPr lang="en-IN" dirty="0">
                <a:latin typeface="Arial" panose="020B0604020202020204" pitchFamily="34" charset="0"/>
                <a:cs typeface="Arial" panose="020B0604020202020204" pitchFamily="34" charset="0"/>
              </a:rPr>
              <a:t> </a:t>
            </a:r>
            <a:r>
              <a:rPr lang="en-IN" dirty="0" err="1">
                <a:latin typeface="Arial" panose="020B0604020202020204" pitchFamily="34" charset="0"/>
                <a:cs typeface="Arial" panose="020B0604020202020204" pitchFamily="34" charset="0"/>
              </a:rPr>
              <a:t>postępowania</a:t>
            </a:r>
            <a:r>
              <a:rPr lang="en-IN" dirty="0">
                <a:latin typeface="Arial" panose="020B0604020202020204" pitchFamily="34" charset="0"/>
                <a:cs typeface="Arial" panose="020B0604020202020204" pitchFamily="34" charset="0"/>
              </a:rPr>
              <a:t> u </a:t>
            </a:r>
            <a:r>
              <a:rPr lang="en-IN" dirty="0" err="1">
                <a:latin typeface="Arial" panose="020B0604020202020204" pitchFamily="34" charset="0"/>
                <a:cs typeface="Arial" panose="020B0604020202020204" pitchFamily="34" charset="0"/>
              </a:rPr>
              <a:t>chorych</a:t>
            </a:r>
            <a:r>
              <a:rPr lang="en-IN" dirty="0">
                <a:latin typeface="Arial" panose="020B0604020202020204" pitchFamily="34" charset="0"/>
                <a:cs typeface="Arial" panose="020B0604020202020204" pitchFamily="34" charset="0"/>
              </a:rPr>
              <a:t> </a:t>
            </a:r>
            <a:r>
              <a:rPr lang="en-IN" dirty="0" err="1">
                <a:latin typeface="Arial" panose="020B0604020202020204" pitchFamily="34" charset="0"/>
                <a:cs typeface="Arial" panose="020B0604020202020204" pitchFamily="34" charset="0"/>
              </a:rPr>
              <a:t>na</a:t>
            </a:r>
            <a:r>
              <a:rPr lang="en-IN" dirty="0">
                <a:latin typeface="Arial" panose="020B0604020202020204" pitchFamily="34" charset="0"/>
                <a:cs typeface="Arial" panose="020B0604020202020204" pitchFamily="34" charset="0"/>
              </a:rPr>
              <a:t> </a:t>
            </a:r>
            <a:r>
              <a:rPr lang="en-IN" dirty="0" err="1">
                <a:latin typeface="Arial" panose="020B0604020202020204" pitchFamily="34" charset="0"/>
                <a:cs typeface="Arial" panose="020B0604020202020204" pitchFamily="34" charset="0"/>
              </a:rPr>
              <a:t>cukrzycę</a:t>
            </a:r>
            <a:r>
              <a:rPr lang="en-IN" dirty="0">
                <a:latin typeface="Arial" panose="020B0604020202020204" pitchFamily="34" charset="0"/>
                <a:cs typeface="Arial" panose="020B0604020202020204" pitchFamily="34" charset="0"/>
              </a:rPr>
              <a:t> 2014. </a:t>
            </a:r>
            <a:r>
              <a:rPr lang="en-IN" dirty="0" err="1">
                <a:latin typeface="Arial" panose="020B0604020202020204" pitchFamily="34" charset="0"/>
                <a:cs typeface="Arial" panose="020B0604020202020204" pitchFamily="34" charset="0"/>
              </a:rPr>
              <a:t>Diabetologia</a:t>
            </a:r>
            <a:r>
              <a:rPr lang="en-IN" dirty="0">
                <a:latin typeface="Arial" panose="020B0604020202020204" pitchFamily="34" charset="0"/>
                <a:cs typeface="Arial" panose="020B0604020202020204" pitchFamily="34" charset="0"/>
              </a:rPr>
              <a:t> </a:t>
            </a:r>
            <a:r>
              <a:rPr lang="en-IN" dirty="0" err="1">
                <a:latin typeface="Arial" panose="020B0604020202020204" pitchFamily="34" charset="0"/>
                <a:cs typeface="Arial" panose="020B0604020202020204" pitchFamily="34" charset="0"/>
              </a:rPr>
              <a:t>Klin</a:t>
            </a:r>
            <a:r>
              <a:rPr lang="en-IN" dirty="0">
                <a:latin typeface="Arial" panose="020B0604020202020204" pitchFamily="34" charset="0"/>
                <a:cs typeface="Arial" panose="020B0604020202020204" pitchFamily="34" charset="0"/>
              </a:rPr>
              <a:t>. 2014, 3 (</a:t>
            </a:r>
            <a:r>
              <a:rPr lang="en-IN" dirty="0" err="1">
                <a:latin typeface="Arial" panose="020B0604020202020204" pitchFamily="34" charset="0"/>
                <a:cs typeface="Arial" panose="020B0604020202020204" pitchFamily="34" charset="0"/>
              </a:rPr>
              <a:t>supl</a:t>
            </a:r>
            <a:r>
              <a:rPr lang="en-IN" dirty="0">
                <a:latin typeface="Arial" panose="020B0604020202020204" pitchFamily="34" charset="0"/>
                <a:cs typeface="Arial" panose="020B0604020202020204" pitchFamily="34" charset="0"/>
              </a:rPr>
              <a:t>. A).</a:t>
            </a:r>
          </a:p>
          <a:p>
            <a:r>
              <a:rPr lang="en-IN" dirty="0" err="1">
                <a:latin typeface="Arial" panose="020B0604020202020204" pitchFamily="34" charset="0"/>
                <a:cs typeface="Arial" panose="020B0604020202020204" pitchFamily="34" charset="0"/>
              </a:rPr>
              <a:t>Shaat</a:t>
            </a:r>
            <a:r>
              <a:rPr lang="en-IN" dirty="0">
                <a:latin typeface="Arial" panose="020B0604020202020204" pitchFamily="34" charset="0"/>
                <a:cs typeface="Arial" panose="020B0604020202020204" pitchFamily="34" charset="0"/>
              </a:rPr>
              <a:t> N, </a:t>
            </a:r>
            <a:r>
              <a:rPr lang="en-IN" dirty="0" err="1">
                <a:latin typeface="Arial" panose="020B0604020202020204" pitchFamily="34" charset="0"/>
                <a:cs typeface="Arial" panose="020B0604020202020204" pitchFamily="34" charset="0"/>
              </a:rPr>
              <a:t>Groop</a:t>
            </a:r>
            <a:r>
              <a:rPr lang="en-IN" dirty="0">
                <a:latin typeface="Arial" panose="020B0604020202020204" pitchFamily="34" charset="0"/>
                <a:cs typeface="Arial" panose="020B0604020202020204" pitchFamily="34" charset="0"/>
              </a:rPr>
              <a:t> L. Genetics of gestational diabetes mellitus. </a:t>
            </a:r>
            <a:r>
              <a:rPr lang="en-IN" dirty="0" err="1">
                <a:latin typeface="Arial" panose="020B0604020202020204" pitchFamily="34" charset="0"/>
                <a:cs typeface="Arial" panose="020B0604020202020204" pitchFamily="34" charset="0"/>
              </a:rPr>
              <a:t>Curr</a:t>
            </a:r>
            <a:r>
              <a:rPr lang="en-IN" dirty="0">
                <a:latin typeface="Arial" panose="020B0604020202020204" pitchFamily="34" charset="0"/>
                <a:cs typeface="Arial" panose="020B0604020202020204" pitchFamily="34" charset="0"/>
              </a:rPr>
              <a:t> Med Chem. 2007, 14, 569–583.</a:t>
            </a:r>
          </a:p>
          <a:p>
            <a:r>
              <a:rPr lang="en-IN" dirty="0" err="1">
                <a:latin typeface="Arial" panose="020B0604020202020204" pitchFamily="34" charset="0"/>
                <a:cs typeface="Arial" panose="020B0604020202020204" pitchFamily="34" charset="0"/>
              </a:rPr>
              <a:t>Molęda</a:t>
            </a:r>
            <a:r>
              <a:rPr lang="en-IN" dirty="0">
                <a:latin typeface="Arial" panose="020B0604020202020204" pitchFamily="34" charset="0"/>
                <a:cs typeface="Arial" panose="020B0604020202020204" pitchFamily="34" charset="0"/>
              </a:rPr>
              <a:t> P, </a:t>
            </a:r>
            <a:r>
              <a:rPr lang="en-IN" dirty="0" err="1">
                <a:latin typeface="Arial" panose="020B0604020202020204" pitchFamily="34" charset="0"/>
                <a:cs typeface="Arial" panose="020B0604020202020204" pitchFamily="34" charset="0"/>
              </a:rPr>
              <a:t>Fronczyk</a:t>
            </a:r>
            <a:r>
              <a:rPr lang="en-IN" dirty="0">
                <a:latin typeface="Arial" panose="020B0604020202020204" pitchFamily="34" charset="0"/>
                <a:cs typeface="Arial" panose="020B0604020202020204" pitchFamily="34" charset="0"/>
              </a:rPr>
              <a:t> A, </a:t>
            </a:r>
            <a:r>
              <a:rPr lang="en-IN" dirty="0" err="1">
                <a:latin typeface="Arial" panose="020B0604020202020204" pitchFamily="34" charset="0"/>
                <a:cs typeface="Arial" panose="020B0604020202020204" pitchFamily="34" charset="0"/>
              </a:rPr>
              <a:t>Jabłońska</a:t>
            </a:r>
            <a:r>
              <a:rPr lang="en-IN" dirty="0">
                <a:latin typeface="Arial" panose="020B0604020202020204" pitchFamily="34" charset="0"/>
                <a:cs typeface="Arial" panose="020B0604020202020204" pitchFamily="34" charset="0"/>
              </a:rPr>
              <a:t> K, [et al.]. </a:t>
            </a:r>
            <a:r>
              <a:rPr lang="en-IN" dirty="0" err="1">
                <a:latin typeface="Arial" panose="020B0604020202020204" pitchFamily="34" charset="0"/>
                <a:cs typeface="Arial" panose="020B0604020202020204" pitchFamily="34" charset="0"/>
              </a:rPr>
              <a:t>Praktyczna</a:t>
            </a:r>
            <a:r>
              <a:rPr lang="en-IN" dirty="0">
                <a:latin typeface="Arial" panose="020B0604020202020204" pitchFamily="34" charset="0"/>
                <a:cs typeface="Arial" panose="020B0604020202020204" pitchFamily="34" charset="0"/>
              </a:rPr>
              <a:t> </a:t>
            </a:r>
            <a:r>
              <a:rPr lang="en-IN" dirty="0" err="1">
                <a:latin typeface="Arial" panose="020B0604020202020204" pitchFamily="34" charset="0"/>
                <a:cs typeface="Arial" panose="020B0604020202020204" pitchFamily="34" charset="0"/>
              </a:rPr>
              <a:t>realizacja</a:t>
            </a:r>
            <a:r>
              <a:rPr lang="en-IN" dirty="0">
                <a:latin typeface="Arial" panose="020B0604020202020204" pitchFamily="34" charset="0"/>
                <a:cs typeface="Arial" panose="020B0604020202020204" pitchFamily="34" charset="0"/>
              </a:rPr>
              <a:t> </a:t>
            </a:r>
            <a:r>
              <a:rPr lang="en-IN" dirty="0" err="1">
                <a:latin typeface="Arial" panose="020B0604020202020204" pitchFamily="34" charset="0"/>
                <a:cs typeface="Arial" panose="020B0604020202020204" pitchFamily="34" charset="0"/>
              </a:rPr>
              <a:t>zaleceń</a:t>
            </a:r>
            <a:r>
              <a:rPr lang="en-IN" dirty="0">
                <a:latin typeface="Arial" panose="020B0604020202020204" pitchFamily="34" charset="0"/>
                <a:cs typeface="Arial" panose="020B0604020202020204" pitchFamily="34" charset="0"/>
              </a:rPr>
              <a:t> </a:t>
            </a:r>
            <a:r>
              <a:rPr lang="en-IN" dirty="0" err="1">
                <a:latin typeface="Arial" panose="020B0604020202020204" pitchFamily="34" charset="0"/>
                <a:cs typeface="Arial" panose="020B0604020202020204" pitchFamily="34" charset="0"/>
              </a:rPr>
              <a:t>dotyczących</a:t>
            </a:r>
            <a:r>
              <a:rPr lang="en-IN" dirty="0">
                <a:latin typeface="Arial" panose="020B0604020202020204" pitchFamily="34" charset="0"/>
                <a:cs typeface="Arial" panose="020B0604020202020204" pitchFamily="34" charset="0"/>
              </a:rPr>
              <a:t> </a:t>
            </a:r>
            <a:r>
              <a:rPr lang="en-IN" dirty="0" err="1">
                <a:latin typeface="Arial" panose="020B0604020202020204" pitchFamily="34" charset="0"/>
                <a:cs typeface="Arial" panose="020B0604020202020204" pitchFamily="34" charset="0"/>
              </a:rPr>
              <a:t>diagnostyki</a:t>
            </a:r>
            <a:r>
              <a:rPr lang="en-IN" dirty="0">
                <a:latin typeface="Arial" panose="020B0604020202020204" pitchFamily="34" charset="0"/>
                <a:cs typeface="Arial" panose="020B0604020202020204" pitchFamily="34" charset="0"/>
              </a:rPr>
              <a:t> </a:t>
            </a:r>
            <a:r>
              <a:rPr lang="en-IN" dirty="0" err="1">
                <a:latin typeface="Arial" panose="020B0604020202020204" pitchFamily="34" charset="0"/>
                <a:cs typeface="Arial" panose="020B0604020202020204" pitchFamily="34" charset="0"/>
              </a:rPr>
              <a:t>cukrzycy</a:t>
            </a:r>
            <a:r>
              <a:rPr lang="en-IN" dirty="0">
                <a:latin typeface="Arial" panose="020B0604020202020204" pitchFamily="34" charset="0"/>
                <a:cs typeface="Arial" panose="020B0604020202020204" pitchFamily="34" charset="0"/>
              </a:rPr>
              <a:t> </a:t>
            </a:r>
            <a:r>
              <a:rPr lang="en-IN" dirty="0" err="1">
                <a:latin typeface="Arial" panose="020B0604020202020204" pitchFamily="34" charset="0"/>
                <a:cs typeface="Arial" panose="020B0604020202020204" pitchFamily="34" charset="0"/>
              </a:rPr>
              <a:t>ciążowej</a:t>
            </a:r>
            <a:r>
              <a:rPr lang="en-IN" dirty="0">
                <a:latin typeface="Arial" panose="020B0604020202020204" pitchFamily="34" charset="0"/>
                <a:cs typeface="Arial" panose="020B0604020202020204" pitchFamily="34" charset="0"/>
              </a:rPr>
              <a:t>. </a:t>
            </a:r>
            <a:r>
              <a:rPr lang="en-IN" dirty="0" err="1">
                <a:latin typeface="Arial" panose="020B0604020202020204" pitchFamily="34" charset="0"/>
                <a:cs typeface="Arial" panose="020B0604020202020204" pitchFamily="34" charset="0"/>
              </a:rPr>
              <a:t>Ginekol</a:t>
            </a:r>
            <a:r>
              <a:rPr lang="en-IN" dirty="0">
                <a:latin typeface="Arial" panose="020B0604020202020204" pitchFamily="34" charset="0"/>
                <a:cs typeface="Arial" panose="020B0604020202020204" pitchFamily="34" charset="0"/>
              </a:rPr>
              <a:t> Pol. 2015, 86, 132–136.</a:t>
            </a:r>
          </a:p>
          <a:p>
            <a:r>
              <a:rPr lang="en-IN" dirty="0" err="1">
                <a:latin typeface="Arial" panose="020B0604020202020204" pitchFamily="34" charset="0"/>
                <a:cs typeface="Arial" panose="020B0604020202020204" pitchFamily="34" charset="0"/>
              </a:rPr>
              <a:t>Nold</a:t>
            </a:r>
            <a:r>
              <a:rPr lang="en-IN" dirty="0">
                <a:latin typeface="Arial" panose="020B0604020202020204" pitchFamily="34" charset="0"/>
                <a:cs typeface="Arial" panose="020B0604020202020204" pitchFamily="34" charset="0"/>
              </a:rPr>
              <a:t> JL, Georgieff MK. Infants of diabetic mothers. </a:t>
            </a:r>
            <a:r>
              <a:rPr lang="en-IN" dirty="0" err="1">
                <a:latin typeface="Arial" panose="020B0604020202020204" pitchFamily="34" charset="0"/>
                <a:cs typeface="Arial" panose="020B0604020202020204" pitchFamily="34" charset="0"/>
              </a:rPr>
              <a:t>Pediatr</a:t>
            </a:r>
            <a:r>
              <a:rPr lang="en-IN" dirty="0">
                <a:latin typeface="Arial" panose="020B0604020202020204" pitchFamily="34" charset="0"/>
                <a:cs typeface="Arial" panose="020B0604020202020204" pitchFamily="34" charset="0"/>
              </a:rPr>
              <a:t> Clin North Am. 2004, 51, 619–637.</a:t>
            </a:r>
          </a:p>
          <a:p>
            <a:r>
              <a:rPr lang="en-IN" dirty="0">
                <a:latin typeface="Arial" panose="020B0604020202020204" pitchFamily="34" charset="0"/>
                <a:cs typeface="Arial" panose="020B0604020202020204" pitchFamily="34" charset="0"/>
              </a:rPr>
              <a:t>HAPO Study Cooperative Research Group, Metzger BE, Lowe LP, Dyer AR, [et al.]. </a:t>
            </a:r>
            <a:r>
              <a:rPr lang="en-IN" dirty="0" err="1">
                <a:latin typeface="Arial" panose="020B0604020202020204" pitchFamily="34" charset="0"/>
                <a:cs typeface="Arial" panose="020B0604020202020204" pitchFamily="34" charset="0"/>
              </a:rPr>
              <a:t>Hyperglycemia</a:t>
            </a:r>
            <a:r>
              <a:rPr lang="en-IN" dirty="0">
                <a:latin typeface="Arial" panose="020B0604020202020204" pitchFamily="34" charset="0"/>
                <a:cs typeface="Arial" panose="020B0604020202020204" pitchFamily="34" charset="0"/>
              </a:rPr>
              <a:t> and adverse pregnancy outcomes. N </a:t>
            </a:r>
            <a:r>
              <a:rPr lang="en-IN" dirty="0" err="1">
                <a:latin typeface="Arial" panose="020B0604020202020204" pitchFamily="34" charset="0"/>
                <a:cs typeface="Arial" panose="020B0604020202020204" pitchFamily="34" charset="0"/>
              </a:rPr>
              <a:t>Engl</a:t>
            </a:r>
            <a:r>
              <a:rPr lang="en-IN" dirty="0">
                <a:latin typeface="Arial" panose="020B0604020202020204" pitchFamily="34" charset="0"/>
                <a:cs typeface="Arial" panose="020B0604020202020204" pitchFamily="34" charset="0"/>
              </a:rPr>
              <a:t> J Med. 2008, 358, 1991–2002.</a:t>
            </a:r>
          </a:p>
        </p:txBody>
      </p:sp>
    </p:spTree>
    <p:extLst>
      <p:ext uri="{BB962C8B-B14F-4D97-AF65-F5344CB8AC3E}">
        <p14:creationId xmlns:p14="http://schemas.microsoft.com/office/powerpoint/2010/main" xmlns="" val="22943443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21DFEA-79A2-8771-F360-0988BDE8A00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8415204C-CE96-3C5B-F6D6-0710B90325B3}"/>
              </a:ext>
            </a:extLst>
          </p:cNvPr>
          <p:cNvSpPr>
            <a:spLocks noGrp="1"/>
          </p:cNvSpPr>
          <p:nvPr>
            <p:ph idx="1"/>
          </p:nvPr>
        </p:nvSpPr>
        <p:spPr/>
        <p:txBody>
          <a:bodyPr/>
          <a:lstStyle/>
          <a:p>
            <a:r>
              <a:rPr lang="en-US">
                <a:latin typeface="Arial" panose="020B0604020202020204" pitchFamily="34" charset="0"/>
                <a:cs typeface="Arial" panose="020B0604020202020204" pitchFamily="34" charset="0"/>
              </a:rPr>
              <a:t>Thank you</a:t>
            </a:r>
            <a:endParaRPr lang="en-IN">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701688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6ACC8B3-DD72-DFAB-D6B0-A357191324E5}"/>
              </a:ext>
            </a:extLst>
          </p:cNvPr>
          <p:cNvSpPr>
            <a:spLocks noGrp="1"/>
          </p:cNvSpPr>
          <p:nvPr>
            <p:ph idx="1"/>
          </p:nvPr>
        </p:nvSpPr>
        <p:spPr>
          <a:xfrm>
            <a:off x="838199" y="401216"/>
            <a:ext cx="10703767" cy="6288833"/>
          </a:xfrm>
        </p:spPr>
        <p:txBody>
          <a:bodyPr>
            <a:normAutofit/>
          </a:bodyPr>
          <a:lstStyle/>
          <a:p>
            <a:pPr>
              <a:lnSpc>
                <a:spcPct val="150000"/>
              </a:lnSpc>
            </a:pPr>
            <a:r>
              <a:rPr lang="en-US" dirty="0">
                <a:latin typeface="Arial" panose="020B0604020202020204" pitchFamily="34" charset="0"/>
                <a:cs typeface="Arial" panose="020B0604020202020204" pitchFamily="34" charset="0"/>
              </a:rPr>
              <a:t>GDM increases the risk of preeclampsia, gestational hypertension, infections, and surgical delivery. In the first weeks of pregnancy, hyperglycemia may be teratogenic or lead to miscarriage.</a:t>
            </a:r>
          </a:p>
          <a:p>
            <a:pPr>
              <a:lnSpc>
                <a:spcPct val="150000"/>
              </a:lnSpc>
            </a:pPr>
            <a:r>
              <a:rPr lang="en-IN" dirty="0">
                <a:latin typeface="Arial" panose="020B0604020202020204" pitchFamily="34" charset="0"/>
                <a:cs typeface="Arial" panose="020B0604020202020204" pitchFamily="34" charset="0"/>
              </a:rPr>
              <a:t>In the second trimester, </a:t>
            </a:r>
            <a:r>
              <a:rPr lang="en-IN" dirty="0" err="1">
                <a:latin typeface="Arial" panose="020B0604020202020204" pitchFamily="34" charset="0"/>
                <a:cs typeface="Arial" panose="020B0604020202020204" pitchFamily="34" charset="0"/>
              </a:rPr>
              <a:t>hyperglycemia</a:t>
            </a:r>
            <a:r>
              <a:rPr lang="en-IN" dirty="0">
                <a:latin typeface="Arial" panose="020B0604020202020204" pitchFamily="34" charset="0"/>
                <a:cs typeface="Arial" panose="020B0604020202020204" pitchFamily="34" charset="0"/>
              </a:rPr>
              <a:t> may cause macrosomia, organomegaly, and diabetic fetopathy.</a:t>
            </a:r>
          </a:p>
          <a:p>
            <a:pPr>
              <a:lnSpc>
                <a:spcPct val="150000"/>
              </a:lnSpc>
            </a:pPr>
            <a:r>
              <a:rPr lang="en-US" dirty="0">
                <a:latin typeface="Arial" panose="020B0604020202020204" pitchFamily="34" charset="0"/>
                <a:cs typeface="Arial" panose="020B0604020202020204" pitchFamily="34" charset="0"/>
              </a:rPr>
              <a:t>An association between fetal complications and maternal glycemia was confirmed by the prospective randomized HAPO (Hyperglycemia and Adverse Pregnancy Outcomes) study.</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639739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6C463D-E544-18D8-BF93-C498E5D2225C}"/>
              </a:ext>
            </a:extLst>
          </p:cNvPr>
          <p:cNvSpPr>
            <a:spLocks noGrp="1"/>
          </p:cNvSpPr>
          <p:nvPr>
            <p:ph type="title"/>
          </p:nvPr>
        </p:nvSpPr>
        <p:spPr>
          <a:solidFill>
            <a:schemeClr val="accent2"/>
          </a:solidFill>
        </p:spPr>
        <p:txBody>
          <a:bodyPr>
            <a:normAutofit/>
          </a:bodyPr>
          <a:lstStyle/>
          <a:p>
            <a:r>
              <a:rPr lang="en-IN" sz="3200" dirty="0">
                <a:latin typeface="Arial" panose="020B0604020202020204" pitchFamily="34" charset="0"/>
                <a:cs typeface="Arial" panose="020B0604020202020204" pitchFamily="34" charset="0"/>
              </a:rPr>
              <a:t>Risk factors</a:t>
            </a:r>
          </a:p>
        </p:txBody>
      </p:sp>
      <p:sp>
        <p:nvSpPr>
          <p:cNvPr id="3" name="Content Placeholder 2">
            <a:extLst>
              <a:ext uri="{FF2B5EF4-FFF2-40B4-BE49-F238E27FC236}">
                <a16:creationId xmlns:a16="http://schemas.microsoft.com/office/drawing/2014/main" xmlns="" id="{DEBB901B-65A1-1392-051A-78ABF51F3F6A}"/>
              </a:ext>
            </a:extLst>
          </p:cNvPr>
          <p:cNvSpPr>
            <a:spLocks noGrp="1"/>
          </p:cNvSpPr>
          <p:nvPr>
            <p:ph idx="1"/>
          </p:nvPr>
        </p:nvSpPr>
        <p:spPr>
          <a:xfrm>
            <a:off x="838200" y="1825624"/>
            <a:ext cx="10515600" cy="4817771"/>
          </a:xfrm>
        </p:spPr>
        <p:txBody>
          <a:bodyPr>
            <a:normAutofit/>
          </a:bodyPr>
          <a:lstStyle/>
          <a:p>
            <a:pPr>
              <a:lnSpc>
                <a:spcPct val="150000"/>
              </a:lnSpc>
            </a:pPr>
            <a:r>
              <a:rPr lang="en-US" dirty="0">
                <a:latin typeface="Arial" panose="020B0604020202020204" pitchFamily="34" charset="0"/>
                <a:cs typeface="Arial" panose="020B0604020202020204" pitchFamily="34" charset="0"/>
              </a:rPr>
              <a:t>GDM risk factors include:</a:t>
            </a:r>
          </a:p>
          <a:p>
            <a:pPr>
              <a:lnSpc>
                <a:spcPct val="150000"/>
              </a:lnSpc>
            </a:pPr>
            <a:r>
              <a:rPr lang="en-US" dirty="0">
                <a:latin typeface="Arial" panose="020B0604020202020204" pitchFamily="34" charset="0"/>
                <a:cs typeface="Arial" panose="020B0604020202020204" pitchFamily="34" charset="0"/>
              </a:rPr>
              <a:t>Maternal age of &gt; 35</a:t>
            </a:r>
          </a:p>
          <a:p>
            <a:pPr>
              <a:lnSpc>
                <a:spcPct val="150000"/>
              </a:lnSpc>
            </a:pPr>
            <a:r>
              <a:rPr lang="en-US" dirty="0">
                <a:latin typeface="Arial" panose="020B0604020202020204" pitchFamily="34" charset="0"/>
                <a:cs typeface="Arial" panose="020B0604020202020204" pitchFamily="34" charset="0"/>
              </a:rPr>
              <a:t>History of the following: neonatal birth weight of &gt; 4000 g, </a:t>
            </a:r>
          </a:p>
          <a:p>
            <a:pPr>
              <a:lnSpc>
                <a:spcPct val="150000"/>
              </a:lnSpc>
            </a:pPr>
            <a:r>
              <a:rPr lang="en-US" dirty="0">
                <a:latin typeface="Arial" panose="020B0604020202020204" pitchFamily="34" charset="0"/>
                <a:cs typeface="Arial" panose="020B0604020202020204" pitchFamily="34" charset="0"/>
              </a:rPr>
              <a:t>Congenital malformations</a:t>
            </a:r>
          </a:p>
          <a:p>
            <a:pPr>
              <a:lnSpc>
                <a:spcPct val="150000"/>
              </a:lnSpc>
            </a:pPr>
            <a:r>
              <a:rPr lang="en-US" dirty="0">
                <a:latin typeface="Arial" panose="020B0604020202020204" pitchFamily="34" charset="0"/>
                <a:cs typeface="Arial" panose="020B0604020202020204" pitchFamily="34" charset="0"/>
              </a:rPr>
              <a:t> Miscarriage</a:t>
            </a:r>
          </a:p>
        </p:txBody>
      </p:sp>
    </p:spTree>
    <p:extLst>
      <p:ext uri="{BB962C8B-B14F-4D97-AF65-F5344CB8AC3E}">
        <p14:creationId xmlns:p14="http://schemas.microsoft.com/office/powerpoint/2010/main" xmlns="" val="2023732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86F6256-D274-36CA-F769-6A4534D84D2A}"/>
              </a:ext>
            </a:extLst>
          </p:cNvPr>
          <p:cNvSpPr>
            <a:spLocks noGrp="1"/>
          </p:cNvSpPr>
          <p:nvPr>
            <p:ph idx="1"/>
          </p:nvPr>
        </p:nvSpPr>
        <p:spPr>
          <a:xfrm>
            <a:off x="838200" y="354564"/>
            <a:ext cx="10515600" cy="5579705"/>
          </a:xfrm>
        </p:spPr>
        <p:txBody>
          <a:bodyPr/>
          <a:lstStyle/>
          <a:p>
            <a:pPr>
              <a:lnSpc>
                <a:spcPct val="150000"/>
              </a:lnSpc>
            </a:pPr>
            <a:r>
              <a:rPr lang="en-IN" dirty="0">
                <a:latin typeface="Arial" panose="020B0604020202020204" pitchFamily="34" charset="0"/>
                <a:cs typeface="Arial" panose="020B0604020202020204" pitchFamily="34" charset="0"/>
              </a:rPr>
              <a:t>Hypertension</a:t>
            </a:r>
          </a:p>
          <a:p>
            <a:pPr>
              <a:lnSpc>
                <a:spcPct val="150000"/>
              </a:lnSpc>
            </a:pPr>
            <a:r>
              <a:rPr lang="en-IN" dirty="0">
                <a:latin typeface="Arial" panose="020B0604020202020204" pitchFamily="34" charset="0"/>
                <a:cs typeface="Arial" panose="020B0604020202020204" pitchFamily="34" charset="0"/>
              </a:rPr>
              <a:t>Overweight or obesity</a:t>
            </a:r>
          </a:p>
          <a:p>
            <a:pPr>
              <a:lnSpc>
                <a:spcPct val="150000"/>
              </a:lnSpc>
            </a:pPr>
            <a:r>
              <a:rPr lang="en-IN" dirty="0">
                <a:latin typeface="Arial" panose="020B0604020202020204" pitchFamily="34" charset="0"/>
                <a:cs typeface="Arial" panose="020B0604020202020204" pitchFamily="34" charset="0"/>
              </a:rPr>
              <a:t> GDM in previous pregnancies</a:t>
            </a:r>
          </a:p>
          <a:p>
            <a:pPr>
              <a:lnSpc>
                <a:spcPct val="150000"/>
              </a:lnSpc>
            </a:pPr>
            <a:r>
              <a:rPr lang="en-IN" dirty="0">
                <a:latin typeface="Arial" panose="020B0604020202020204" pitchFamily="34" charset="0"/>
                <a:cs typeface="Arial" panose="020B0604020202020204" pitchFamily="34" charset="0"/>
              </a:rPr>
              <a:t> Polycystic ovary syndrome</a:t>
            </a:r>
          </a:p>
          <a:p>
            <a:pPr>
              <a:lnSpc>
                <a:spcPct val="150000"/>
              </a:lnSpc>
            </a:pPr>
            <a:r>
              <a:rPr lang="en-IN" dirty="0">
                <a:latin typeface="Arial" panose="020B0604020202020204" pitchFamily="34" charset="0"/>
                <a:cs typeface="Arial" panose="020B0604020202020204" pitchFamily="34" charset="0"/>
              </a:rPr>
              <a:t>Multiparity, and</a:t>
            </a:r>
          </a:p>
          <a:p>
            <a:pPr>
              <a:lnSpc>
                <a:spcPct val="150000"/>
              </a:lnSpc>
            </a:pPr>
            <a:r>
              <a:rPr lang="en-IN" dirty="0">
                <a:latin typeface="Arial" panose="020B0604020202020204" pitchFamily="34" charset="0"/>
                <a:cs typeface="Arial" panose="020B0604020202020204" pitchFamily="34" charset="0"/>
              </a:rPr>
              <a:t>Family H/O of type 2 diabetes</a:t>
            </a:r>
          </a:p>
          <a:p>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985394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A0D300-7C65-59B2-A984-05F41854B22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2A2A8416-3C35-D0C6-A56D-0B7259E84FE0}"/>
              </a:ext>
            </a:extLst>
          </p:cNvPr>
          <p:cNvSpPr>
            <a:spLocks noGrp="1"/>
          </p:cNvSpPr>
          <p:nvPr>
            <p:ph idx="1"/>
          </p:nvPr>
        </p:nvSpPr>
        <p:spPr/>
        <p:txBody>
          <a:bodyPr/>
          <a:lstStyle/>
          <a:p>
            <a:pPr>
              <a:lnSpc>
                <a:spcPct val="150000"/>
              </a:lnSpc>
            </a:pPr>
            <a:r>
              <a:rPr lang="en-US" dirty="0"/>
              <a:t>The exact etiology of GDM has not been fully discovered yet. </a:t>
            </a:r>
          </a:p>
          <a:p>
            <a:pPr>
              <a:lnSpc>
                <a:spcPct val="150000"/>
              </a:lnSpc>
            </a:pPr>
            <a:r>
              <a:rPr lang="en-US" dirty="0"/>
              <a:t>Results of the studies so far have demonstrated its multifactorial pathogenesis, in which genetic predisposition and environmental factors play important roles</a:t>
            </a:r>
            <a:endParaRPr lang="en-IN" dirty="0"/>
          </a:p>
        </p:txBody>
      </p:sp>
    </p:spTree>
    <p:extLst>
      <p:ext uri="{BB962C8B-B14F-4D97-AF65-F5344CB8AC3E}">
        <p14:creationId xmlns:p14="http://schemas.microsoft.com/office/powerpoint/2010/main" xmlns="" val="380555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8D84C7-A901-1967-BAD2-EA82B2BDDC9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A7818481-6B4C-C8B4-628A-F58F7B07BDF6}"/>
              </a:ext>
            </a:extLst>
          </p:cNvPr>
          <p:cNvSpPr>
            <a:spLocks noGrp="1"/>
          </p:cNvSpPr>
          <p:nvPr>
            <p:ph idx="1"/>
          </p:nvPr>
        </p:nvSpPr>
        <p:spPr/>
        <p:txBody>
          <a:bodyPr/>
          <a:lstStyle/>
          <a:p>
            <a:pPr>
              <a:lnSpc>
                <a:spcPct val="150000"/>
              </a:lnSpc>
            </a:pPr>
            <a:r>
              <a:rPr lang="en-US" dirty="0"/>
              <a:t>The TCF7L2 gene encodes a high mobility group-box (HMG box), containing a transcription factor implicated in the </a:t>
            </a:r>
            <a:r>
              <a:rPr lang="en-US" dirty="0" err="1"/>
              <a:t>Wnt</a:t>
            </a:r>
            <a:r>
              <a:rPr lang="en-US" dirty="0"/>
              <a:t> signaling pathway. </a:t>
            </a:r>
          </a:p>
          <a:p>
            <a:pPr>
              <a:lnSpc>
                <a:spcPct val="150000"/>
              </a:lnSpc>
            </a:pPr>
            <a:r>
              <a:rPr lang="en-US" dirty="0"/>
              <a:t>The TCF7L2 protein has been found to be important for blood glucose homeostasis</a:t>
            </a:r>
            <a:endParaRPr lang="en-IN" dirty="0"/>
          </a:p>
        </p:txBody>
      </p:sp>
    </p:spTree>
    <p:extLst>
      <p:ext uri="{BB962C8B-B14F-4D97-AF65-F5344CB8AC3E}">
        <p14:creationId xmlns:p14="http://schemas.microsoft.com/office/powerpoint/2010/main" xmlns="" val="395003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9C0C3F-B7E7-1908-90A9-9003A80F8B66}"/>
              </a:ext>
            </a:extLst>
          </p:cNvPr>
          <p:cNvSpPr>
            <a:spLocks noGrp="1"/>
          </p:cNvSpPr>
          <p:nvPr>
            <p:ph type="title"/>
          </p:nvPr>
        </p:nvSpPr>
        <p:spPr>
          <a:solidFill>
            <a:schemeClr val="accent2"/>
          </a:solidFill>
        </p:spPr>
        <p:txBody>
          <a:bodyPr>
            <a:normAutofit/>
          </a:bodyPr>
          <a:lstStyle/>
          <a:p>
            <a:r>
              <a:rPr lang="en-IN" sz="3200" dirty="0">
                <a:latin typeface="Arial" panose="020B0604020202020204" pitchFamily="34" charset="0"/>
                <a:cs typeface="Arial" panose="020B0604020202020204" pitchFamily="34" charset="0"/>
              </a:rPr>
              <a:t>AIM</a:t>
            </a:r>
          </a:p>
        </p:txBody>
      </p:sp>
      <p:sp>
        <p:nvSpPr>
          <p:cNvPr id="3" name="Content Placeholder 2">
            <a:extLst>
              <a:ext uri="{FF2B5EF4-FFF2-40B4-BE49-F238E27FC236}">
                <a16:creationId xmlns:a16="http://schemas.microsoft.com/office/drawing/2014/main" xmlns="" id="{56B11B23-C409-8530-E927-04A363AFA40A}"/>
              </a:ext>
            </a:extLst>
          </p:cNvPr>
          <p:cNvSpPr>
            <a:spLocks noGrp="1"/>
          </p:cNvSpPr>
          <p:nvPr>
            <p:ph idx="1"/>
          </p:nvPr>
        </p:nvSpPr>
        <p:spPr/>
        <p:txBody>
          <a:bodyPr/>
          <a:lstStyle/>
          <a:p>
            <a:pPr>
              <a:lnSpc>
                <a:spcPct val="150000"/>
              </a:lnSpc>
            </a:pPr>
            <a:r>
              <a:rPr lang="en-US" dirty="0">
                <a:latin typeface="Arial" panose="020B0604020202020204" pitchFamily="34" charset="0"/>
                <a:cs typeface="Arial" panose="020B0604020202020204" pitchFamily="34" charset="0"/>
              </a:rPr>
              <a:t>To assess the influence of two polymorphisms of the TCF7L2 gene which play a role in the pathophysiology of type 2 diabetes, with the development of GDM.</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77393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E17E37-6593-D6DB-925E-DFF7855AF1C3}"/>
              </a:ext>
            </a:extLst>
          </p:cNvPr>
          <p:cNvSpPr>
            <a:spLocks noGrp="1"/>
          </p:cNvSpPr>
          <p:nvPr>
            <p:ph type="title"/>
          </p:nvPr>
        </p:nvSpPr>
        <p:spPr>
          <a:solidFill>
            <a:schemeClr val="accent2"/>
          </a:solidFill>
        </p:spPr>
        <p:txBody>
          <a:bodyPr>
            <a:normAutofit/>
          </a:bodyPr>
          <a:lstStyle/>
          <a:p>
            <a:r>
              <a:rPr lang="en-IN" sz="3200" dirty="0">
                <a:latin typeface="Arial" panose="020B0604020202020204" pitchFamily="34" charset="0"/>
                <a:cs typeface="Arial" panose="020B0604020202020204" pitchFamily="34" charset="0"/>
              </a:rPr>
              <a:t>MATERIAL AND METHODS</a:t>
            </a:r>
          </a:p>
        </p:txBody>
      </p:sp>
      <p:sp>
        <p:nvSpPr>
          <p:cNvPr id="3" name="Content Placeholder 2">
            <a:extLst>
              <a:ext uri="{FF2B5EF4-FFF2-40B4-BE49-F238E27FC236}">
                <a16:creationId xmlns:a16="http://schemas.microsoft.com/office/drawing/2014/main" xmlns="" id="{C35352C0-D9D9-01C2-5734-C7C87DDDBB13}"/>
              </a:ext>
            </a:extLst>
          </p:cNvPr>
          <p:cNvSpPr>
            <a:spLocks noGrp="1"/>
          </p:cNvSpPr>
          <p:nvPr>
            <p:ph idx="1"/>
          </p:nvPr>
        </p:nvSpPr>
        <p:spPr/>
        <p:txBody>
          <a:bodyPr/>
          <a:lstStyle/>
          <a:p>
            <a:pPr>
              <a:lnSpc>
                <a:spcPct val="150000"/>
              </a:lnSpc>
            </a:pPr>
            <a:r>
              <a:rPr lang="en-US" dirty="0">
                <a:latin typeface="Arial" panose="020B0604020202020204" pitchFamily="34" charset="0"/>
                <a:cs typeface="Arial" panose="020B0604020202020204" pitchFamily="34" charset="0"/>
              </a:rPr>
              <a:t>26 healthy controls and</a:t>
            </a:r>
          </a:p>
          <a:p>
            <a:pPr>
              <a:lnSpc>
                <a:spcPct val="150000"/>
              </a:lnSpc>
            </a:pPr>
            <a:r>
              <a:rPr lang="en-US" dirty="0">
                <a:latin typeface="Arial" panose="020B0604020202020204" pitchFamily="34" charset="0"/>
                <a:cs typeface="Arial" panose="020B0604020202020204" pitchFamily="34" charset="0"/>
              </a:rPr>
              <a:t>50 women with glucose tolerance disorders</a:t>
            </a:r>
          </a:p>
          <a:p>
            <a:pPr>
              <a:lnSpc>
                <a:spcPct val="150000"/>
              </a:lnSpc>
            </a:pPr>
            <a:r>
              <a:rPr lang="en-US" dirty="0">
                <a:latin typeface="Arial" panose="020B0604020202020204" pitchFamily="34" charset="0"/>
                <a:cs typeface="Arial" panose="020B0604020202020204" pitchFamily="34" charset="0"/>
              </a:rPr>
              <a:t>Total – 76</a:t>
            </a:r>
          </a:p>
          <a:p>
            <a:pPr>
              <a:lnSpc>
                <a:spcPct val="150000"/>
              </a:lnSpc>
            </a:pPr>
            <a:r>
              <a:rPr lang="en-US" dirty="0">
                <a:latin typeface="Arial" panose="020B0604020202020204" pitchFamily="34" charset="0"/>
                <a:cs typeface="Arial" panose="020B0604020202020204" pitchFamily="34" charset="0"/>
              </a:rPr>
              <a:t>Local Ethics Committee approved of the study (KE0254/290/2012).</a:t>
            </a:r>
          </a:p>
          <a:p>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1081726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326</TotalTime>
  <Words>1086</Words>
  <Application>Microsoft Office PowerPoint</Application>
  <PresentationFormat>Custom</PresentationFormat>
  <Paragraphs>79</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Association between rs7901695 and rs7903146 polymorphisms of the TCF7L2 gene and gestational diabetes in the population of Southern Poland</vt:lpstr>
      <vt:lpstr>Introduction </vt:lpstr>
      <vt:lpstr>Slide 3</vt:lpstr>
      <vt:lpstr>Risk factors</vt:lpstr>
      <vt:lpstr>Slide 5</vt:lpstr>
      <vt:lpstr>Slide 6</vt:lpstr>
      <vt:lpstr>Slide 7</vt:lpstr>
      <vt:lpstr>AIM</vt:lpstr>
      <vt:lpstr>MATERIAL AND METHODS</vt:lpstr>
      <vt:lpstr>Slide 10</vt:lpstr>
      <vt:lpstr>Slide 11</vt:lpstr>
      <vt:lpstr>Slide 12</vt:lpstr>
      <vt:lpstr>Slide 13</vt:lpstr>
      <vt:lpstr>Slide 14</vt:lpstr>
      <vt:lpstr>Statistics Analysis</vt:lpstr>
      <vt:lpstr>Slide 16</vt:lpstr>
      <vt:lpstr>RESULTS</vt:lpstr>
      <vt:lpstr>Slide 18</vt:lpstr>
      <vt:lpstr>Disscusion</vt:lpstr>
      <vt:lpstr>Slide 20</vt:lpstr>
      <vt:lpstr>Slide 21</vt:lpstr>
      <vt:lpstr>Slide 22</vt:lpstr>
      <vt:lpstr>Slide 23</vt:lpstr>
      <vt:lpstr>Conclusion </vt:lpstr>
      <vt:lpstr>Limitations </vt:lpstr>
      <vt:lpstr>References </vt:lpstr>
      <vt:lpstr>Slide 27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Association between rs7901695 and rs7903146 polymorphisms of the TCF7L2 gene and gestational diabetes in the population of Southern Poland</dc:title>
  <dc:creator>suganya sribalaji</dc:creator>
  <cp:lastModifiedBy>biochemistry</cp:lastModifiedBy>
  <cp:revision>7</cp:revision>
  <dcterms:created xsi:type="dcterms:W3CDTF">2023-01-10T09:02:33Z</dcterms:created>
  <dcterms:modified xsi:type="dcterms:W3CDTF">2023-03-17T03:00:56Z</dcterms:modified>
</cp:coreProperties>
</file>