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C98E5-1B35-1F47-7E5A-C01F470FBE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41D6B8-FB72-379D-4CEB-510A94A166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6F807A-FF74-F57C-A6EC-A64C50238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B476-1602-4FFE-864F-8047E4B90523}" type="datetimeFigureOut">
              <a:rPr lang="en-IN" smtClean="0"/>
              <a:t>24-06-2022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07792B-6DB2-50D2-0915-024FC7D78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BF6167-F61F-3821-72E3-BF57A3364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094B0-4E8F-4F34-BF31-08867499D6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6090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44622-A0AE-4A2E-E631-1E650D223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E0CC49-5D5E-AD4F-95C3-0D8E9F798F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04444F-013E-749C-CD42-13B95B15F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B476-1602-4FFE-864F-8047E4B90523}" type="datetimeFigureOut">
              <a:rPr lang="en-IN" smtClean="0"/>
              <a:t>24-06-2022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651FDF-8C96-B979-243C-12F7D5D4F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89DE15-36FC-50C0-D71A-1DA261E22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094B0-4E8F-4F34-BF31-08867499D6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06353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7299C8-3751-040B-FE8F-E9C4E77DB8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B2F845-1750-85D0-2A79-839AD64B93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DCBA6-5B20-6932-E152-A05610BEB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B476-1602-4FFE-864F-8047E4B90523}" type="datetimeFigureOut">
              <a:rPr lang="en-IN" smtClean="0"/>
              <a:t>24-06-2022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FB7572-7A15-1EFE-4588-464F0DA30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6CB796-9805-E5EE-DFE3-FB150B186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094B0-4E8F-4F34-BF31-08867499D6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85755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F0E5C-E90D-9DB5-F81A-47F8C4982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291CEF-BE6C-444F-380B-461996ED8F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2DB314-7805-5AD3-4B41-E6DB970E0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B476-1602-4FFE-864F-8047E4B90523}" type="datetimeFigureOut">
              <a:rPr lang="en-IN" smtClean="0"/>
              <a:t>24-06-2022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DEF32E-0A80-25FC-1AC1-B7E3D1227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A7CA3-0FF8-018E-8F48-FC9F33116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094B0-4E8F-4F34-BF31-08867499D6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92777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54EAE-C9ED-8DB4-191C-D61B6B3A6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4B997D-855E-216F-D2F7-EE962F5F6B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3549E5-0897-DB12-0BFC-94F368C79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B476-1602-4FFE-864F-8047E4B90523}" type="datetimeFigureOut">
              <a:rPr lang="en-IN" smtClean="0"/>
              <a:t>24-06-2022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841F50-DC0D-05BC-6C64-94FF7E77C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36E442-1D38-FE79-BABF-2C075D7B0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094B0-4E8F-4F34-BF31-08867499D6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42305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9C14D-3F28-A831-830E-44EE3E3C2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A7D5B9-8FB3-7640-A22B-80FA6E8F76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64DC99-8E16-2B72-534D-3DADD1E344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6E5297-592D-C142-47A3-C252D7A8C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B476-1602-4FFE-864F-8047E4B90523}" type="datetimeFigureOut">
              <a:rPr lang="en-IN" smtClean="0"/>
              <a:t>24-06-2022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8A4D8D-9A2F-BEC1-7FEF-B551EBBDB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861B30-6930-EDE2-3DA1-7F2AE2F52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094B0-4E8F-4F34-BF31-08867499D6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83892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D2042-B627-13DD-191F-005BDD0B7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E736D5-3246-5663-B134-DD92E1FA64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7EBF2E-7EBF-5474-C2B2-71C7A332A3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DFF847-38EB-5F90-E7BD-00F47CD3B6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27A0F8-8ADE-6DB4-38EB-66B5D4A44A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AE63D2-B839-6F0B-3F55-37D26E1B7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B476-1602-4FFE-864F-8047E4B90523}" type="datetimeFigureOut">
              <a:rPr lang="en-IN" smtClean="0"/>
              <a:t>24-06-2022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9FEBBC-BC90-4D2C-F5DB-5DA765B61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3E4DD7-F321-4CE0-68FD-C5E094742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094B0-4E8F-4F34-BF31-08867499D6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92688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FB68C-A679-B81F-01C1-28FF9FB0C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0D3C5F-325C-13B4-871F-D444BC302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B476-1602-4FFE-864F-8047E4B90523}" type="datetimeFigureOut">
              <a:rPr lang="en-IN" smtClean="0"/>
              <a:t>24-06-2022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D51F17-18F4-135F-5CF8-44046AC88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E0F236-F8A6-15D2-C840-1B4A96DD0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094B0-4E8F-4F34-BF31-08867499D6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11328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1A8689-A412-603E-DC3D-3AF885B63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B476-1602-4FFE-864F-8047E4B90523}" type="datetimeFigureOut">
              <a:rPr lang="en-IN" smtClean="0"/>
              <a:t>24-06-2022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B0F553-B24E-1D03-9A41-54BE49D7E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4A3B29-26B6-E6E2-922F-0698F23C4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094B0-4E8F-4F34-BF31-08867499D6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48210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56E74-8381-F5A5-6D08-379D00A6F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31E59A-A878-0374-55AD-4EFF7BA2D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C07ADD-1D0A-E189-54F5-E22B3D1EFB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3F38C1-6392-D84B-3225-9FCE09CB5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B476-1602-4FFE-864F-8047E4B90523}" type="datetimeFigureOut">
              <a:rPr lang="en-IN" smtClean="0"/>
              <a:t>24-06-2022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7FDA8F-665D-E1F2-D1E1-4CA17A05C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765348-8344-71C8-E9E9-F99998B97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094B0-4E8F-4F34-BF31-08867499D6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83183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15D0A-F6DC-C76F-D063-F064F09DF4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07A9A8-1296-AD1A-6918-5F404FDACC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583CA7-4588-5977-A665-43247C4399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43D39E-8476-D187-E1A3-81CEAC205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B476-1602-4FFE-864F-8047E4B90523}" type="datetimeFigureOut">
              <a:rPr lang="en-IN" smtClean="0"/>
              <a:t>24-06-2022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C8E26-7F9E-271B-7114-BAF20F238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878358-CDF6-8504-A7E9-3CE3F58A2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094B0-4E8F-4F34-BF31-08867499D6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36288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7248B2-E2FB-4361-8FB2-CFD7DC200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73DC42-B6F4-3C7F-A74D-69ACA8CA97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02AC81-0E86-7BFF-9929-3A7A8178C0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BB476-1602-4FFE-864F-8047E4B90523}" type="datetimeFigureOut">
              <a:rPr lang="en-IN" smtClean="0"/>
              <a:t>24-06-2022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120506-74C4-68D3-8FE5-6D755F4AB4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9547CC-88C0-719D-D4E3-A771C68015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094B0-4E8F-4F34-BF31-08867499D6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44073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FADC3-1223-422B-7B52-08025B3B8A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Method Verification</a:t>
            </a:r>
            <a:endParaRPr lang="en-IN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FBA00E-F620-EE36-3602-4FF55CEAD6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87215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21254-8DDB-4143-0C81-9EE2FF609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Drift </a:t>
            </a:r>
            <a:endParaRPr lang="en-I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5C9321-2A86-DA43-E84E-3347D88BF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Caused by the instrument or reagent instability over time so that calibration is biased</a:t>
            </a:r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5069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9C7C5-D708-7618-A272-C2D20A749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Carryover </a:t>
            </a:r>
            <a:endParaRPr lang="en-I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38C5D6-5723-FFBD-120F-5F8B8DD7FD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Assay must be close to ensure unbiased results</a:t>
            </a:r>
          </a:p>
          <a:p>
            <a:pPr>
              <a:lnSpc>
                <a:spcPct val="150000"/>
              </a:lnSpc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i.e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placing the sample with known low value after a pathological sample with high value and observe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Increase can be stated as % of high value</a:t>
            </a:r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9626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E087B-970E-1352-30D8-69CF511C0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Precision </a:t>
            </a:r>
            <a:endParaRPr lang="en-I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6F719-8B29-2821-6123-D7DFC8A9C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Closeness of agreement  B/W independent results of measurements obtained under stipulated conditions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Degree of precision expressed on the bias of statistical measures of imprecision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SD/CV=SD/x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Imprecision solely related to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randam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error of measurement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Repeatability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Reproducibility</a:t>
            </a:r>
          </a:p>
          <a:p>
            <a:pPr marL="457200" indent="-457200">
              <a:buFont typeface="+mj-lt"/>
              <a:buAutoNum type="arabicPeriod"/>
            </a:pPr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13050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02150-5469-87DA-0772-9CEE43519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Repeatability </a:t>
            </a:r>
            <a:endParaRPr lang="en-I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AD090C-3B0C-7A57-8275-589D38682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Closeness of agreement B/W results of successive measurement carried out under the same condition</a:t>
            </a:r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8113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3959F-D8D4-A059-3146-02B9053DD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Reproducibility </a:t>
            </a:r>
            <a:endParaRPr lang="en-I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A573AB-1536-BF0C-BD7C-4F24E695F2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Closeness of agreement B/W results of measurement performed under changed condition of measurement</a:t>
            </a:r>
          </a:p>
          <a:p>
            <a:pPr>
              <a:lnSpc>
                <a:spcPct val="20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Two specifications often used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Total / B/W run precision – intermediate precision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Interlab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precision</a:t>
            </a:r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31045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32188-6594-5246-11AC-B95F6A3D6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62D1C2-51D2-FECD-9955-F5AA9B2674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Total SD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Within run components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Between run components</a:t>
            </a:r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90354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3B1BB-9FB1-2BE3-5F3C-687D09788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Precision profile</a:t>
            </a:r>
            <a:endParaRPr lang="en-I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01A1BC-ED2F-992D-4C74-8F2BC16173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Depends on the concentration of analyte being considered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Plotted in terms of SD or CV as a function of analyte concentration</a:t>
            </a:r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7515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67CA7-18CA-5240-11BA-970D8ACE5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Linearity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2F11E-2633-8ACC-96C1-B130FAD822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Relationship B/W measurement and expected values over the analytical measurement range</a:t>
            </a:r>
          </a:p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Relative analyte concentration dilution sample may be used</a:t>
            </a:r>
          </a:p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Dilution carried out with appropriate sample matrix/ verified sample diluent</a:t>
            </a:r>
          </a:p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Evaluation conducted in various ways</a:t>
            </a:r>
          </a:p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More formal carried out on the bias of statistics</a:t>
            </a:r>
          </a:p>
        </p:txBody>
      </p:sp>
    </p:spTree>
    <p:extLst>
      <p:ext uri="{BB962C8B-B14F-4D97-AF65-F5344CB8AC3E}">
        <p14:creationId xmlns:p14="http://schemas.microsoft.com/office/powerpoint/2010/main" val="40582911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02252-21F4-4AFE-F677-1FB7F2358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Analytical measurement range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A5853D-7919-4945-A12E-9A9039C6BC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Analyte concentration, range over which measurements are within the declared tolerance for imprecision and bias of the method</a:t>
            </a:r>
          </a:p>
          <a:p>
            <a:pPr>
              <a:lnSpc>
                <a:spcPct val="20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Measurement of range extend from LLOQ to ULOQ for which performance specification are fulfilled</a:t>
            </a:r>
          </a:p>
          <a:p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5419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B8395-DEB9-45DB-2E97-ACF59516A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Limit of detection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2055E-5DE6-C288-12C7-E51B0998C7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Characteristics of an assay defined as lowest value that significantly exceeds the measurement of a blank sample</a:t>
            </a:r>
          </a:p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Limit detected/estimated on the basis of repeated measurements of blank sample reported as mean +2SD., +3SD</a:t>
            </a:r>
          </a:p>
        </p:txBody>
      </p:sp>
    </p:spTree>
    <p:extLst>
      <p:ext uri="{BB962C8B-B14F-4D97-AF65-F5344CB8AC3E}">
        <p14:creationId xmlns:p14="http://schemas.microsoft.com/office/powerpoint/2010/main" val="2113888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EA288-C49E-8B96-4289-066C19863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Introduction </a:t>
            </a:r>
            <a:endParaRPr lang="en-I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F7A0AC-CDC5-9460-0D6B-44295C7FF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 assessment focusing on how the analytical test procedure is suitable for its intended use under actual experimental condition</a:t>
            </a:r>
          </a:p>
          <a:p>
            <a:pPr>
              <a:lnSpc>
                <a:spcPct val="20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It is important in ensuring that measurement results reported to customers are correct</a:t>
            </a:r>
          </a:p>
          <a:p>
            <a:pPr marL="0" indent="0">
              <a:buNone/>
            </a:pPr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22870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C4C04-BE80-9E9D-5EDE-F9DEBBF6A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Analytical sensitivity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D7AE4F-5AA7-FFA7-BA47-2324762E47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LLOQ not confused with analytical sensitivity </a:t>
            </a:r>
          </a:p>
          <a:p>
            <a:pPr>
              <a:lnSpc>
                <a:spcPct val="20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Ability of an analytical method to assess small difference in concentration of analyte </a:t>
            </a:r>
          </a:p>
        </p:txBody>
      </p:sp>
    </p:spTree>
    <p:extLst>
      <p:ext uri="{BB962C8B-B14F-4D97-AF65-F5344CB8AC3E}">
        <p14:creationId xmlns:p14="http://schemas.microsoft.com/office/powerpoint/2010/main" val="33631070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702A8-F350-32CA-B1C5-716BCD007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Analytical specificity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0B824-26C8-F7B1-2A17-2E1212F5DA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Ability of an assay procedure to determine the concentration of target analyte without influence / factor</a:t>
            </a:r>
          </a:p>
        </p:txBody>
      </p:sp>
    </p:spTree>
    <p:extLst>
      <p:ext uri="{BB962C8B-B14F-4D97-AF65-F5344CB8AC3E}">
        <p14:creationId xmlns:p14="http://schemas.microsoft.com/office/powerpoint/2010/main" val="13788148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DF771-792C-6872-0CAD-BA361446B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46B02-C9F1-AD99-1145-2DC1F5712B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712043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0871A-EA3D-34B7-D3EE-0A272BC55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A56478-B924-C8A2-5567-7B9F4D8E7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It is done by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Calibration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Trueness/Accuracy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Precision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Linearity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Limit of detection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Limit of Quantification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Specificity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572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04EB7-2411-052E-1856-7F660F7D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Calibration </a:t>
            </a:r>
            <a:endParaRPr lang="en-I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8346A4-9DF5-4A48-30CF-82F7965847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Calibration is the process of configuring an instrument to provide a result for a sample within an acceptable range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Nothing but relationship B/W the Instrument (Y) and measurement of Analyte (X)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Y=f(X)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Relationship is established by measurement of sample with known quantities of analyte</a:t>
            </a:r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197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6A2BA-9C77-204F-B896-C3ABEEDFF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48531E-4537-851A-DACE-8D2AE795A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Calibration function may be linear or curved in case of Immunoassay it may take special form – logistic in log x used in Immunoassay techniques and written in several forms.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Alternative model free approach is used to estimate smoothed spline curve often performed for Immunoassay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DISADVANTAGE: insensitive to aberrant calibration values</a:t>
            </a:r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563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22E2A-6C22-4780-98E0-06622108E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687CE5-54B0-4617-2C0D-95711D0325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457" y="1250302"/>
            <a:ext cx="10635343" cy="4926661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If assumed calibration function does not reflect the true relationship a systematic error is associated with analytical method.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Common problem in Immunoassay is Hook Effect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i.e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deviated from expected calibration algorithm in high concentration range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If calibration function is linear and imprecision of signal response is same over the analytical measurement range.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Imprecision value increase the proportionally to the signal response then the analytical SD of the methods tends to increase proportionally to concentration </a:t>
            </a:r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4280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3A8A8-6845-F2C1-6B78-C34FFEA07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Trueness </a:t>
            </a:r>
            <a:endParaRPr lang="en-I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85398-BE44-E9A1-713C-F35C85F352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Closeness of agreement B/W the average value obtained from large series of results of measurements and true value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Difference B/W average value and true value is bias and expressed numerically inversely related to trueness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Expressed as Low, Medium, High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ISO- introduced trueness expression as the replacement for the term accuracy</a:t>
            </a:r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1907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C334FC-3A16-4B58-C451-2D989EFDF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Accuracy </a:t>
            </a:r>
            <a:endParaRPr lang="en-I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61284-3A5A-C09C-D365-8B766FA9D1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Closeness agreement B/W the result of measurement and true concentration of analyte and it is influenced by both Bias and imprecision this reflects total error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 relation to trueness, the concept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Recovery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Drift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carryover</a:t>
            </a:r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345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F6882-9463-FB2B-D7ED-3383B1820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Recovery </a:t>
            </a:r>
            <a:endParaRPr lang="en-I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696A54-8206-2CD5-AD03-886C6AAAAF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Fraction by % increase in concentration measured in relation to the amount added</a:t>
            </a:r>
          </a:p>
          <a:p>
            <a:pPr>
              <a:lnSpc>
                <a:spcPct val="150000"/>
              </a:lnSpc>
            </a:pPr>
            <a:r>
              <a:rPr lang="en-US" dirty="0"/>
              <a:t>Carried out in the field of drug analysis</a:t>
            </a:r>
          </a:p>
          <a:p>
            <a:pPr>
              <a:lnSpc>
                <a:spcPct val="150000"/>
              </a:lnSpc>
            </a:pPr>
            <a:r>
              <a:rPr lang="en-US" dirty="0"/>
              <a:t>Recovery close to 100% is pre-requisite for high degree trueness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59185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709</Words>
  <Application>Microsoft Office PowerPoint</Application>
  <PresentationFormat>Widescreen</PresentationFormat>
  <Paragraphs>84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Office Theme</vt:lpstr>
      <vt:lpstr>Method Verification</vt:lpstr>
      <vt:lpstr>Introduction </vt:lpstr>
      <vt:lpstr>PowerPoint Presentation</vt:lpstr>
      <vt:lpstr>Calibration </vt:lpstr>
      <vt:lpstr>PowerPoint Presentation</vt:lpstr>
      <vt:lpstr>PowerPoint Presentation</vt:lpstr>
      <vt:lpstr>Trueness </vt:lpstr>
      <vt:lpstr>Accuracy </vt:lpstr>
      <vt:lpstr>Recovery </vt:lpstr>
      <vt:lpstr>Drift </vt:lpstr>
      <vt:lpstr>Carryover </vt:lpstr>
      <vt:lpstr>Precision </vt:lpstr>
      <vt:lpstr>Repeatability </vt:lpstr>
      <vt:lpstr>Reproducibility </vt:lpstr>
      <vt:lpstr>PowerPoint Presentation</vt:lpstr>
      <vt:lpstr>Precision profile</vt:lpstr>
      <vt:lpstr>Linearity </vt:lpstr>
      <vt:lpstr>Analytical measurement range</vt:lpstr>
      <vt:lpstr>Limit of detection</vt:lpstr>
      <vt:lpstr>Analytical sensitivity</vt:lpstr>
      <vt:lpstr>Analytical specificity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 Verification</dc:title>
  <dc:creator>suganya sribalaji</dc:creator>
  <cp:lastModifiedBy>suganya sribalaji</cp:lastModifiedBy>
  <cp:revision>3</cp:revision>
  <dcterms:created xsi:type="dcterms:W3CDTF">2022-06-23T13:10:30Z</dcterms:created>
  <dcterms:modified xsi:type="dcterms:W3CDTF">2022-06-24T09:23:59Z</dcterms:modified>
</cp:coreProperties>
</file>